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32" r:id="rId2"/>
    <p:sldId id="1400" r:id="rId3"/>
    <p:sldId id="434" r:id="rId4"/>
    <p:sldId id="1521" r:id="rId5"/>
    <p:sldId id="1887" r:id="rId6"/>
    <p:sldId id="1888" r:id="rId7"/>
    <p:sldId id="1889" r:id="rId8"/>
    <p:sldId id="1890" r:id="rId9"/>
    <p:sldId id="1891" r:id="rId10"/>
    <p:sldId id="1892" r:id="rId11"/>
    <p:sldId id="1893" r:id="rId12"/>
    <p:sldId id="1894" r:id="rId13"/>
    <p:sldId id="1895" r:id="rId14"/>
    <p:sldId id="1896" r:id="rId15"/>
    <p:sldId id="1897" r:id="rId16"/>
    <p:sldId id="1898" r:id="rId17"/>
    <p:sldId id="1899" r:id="rId18"/>
    <p:sldId id="1900" r:id="rId19"/>
    <p:sldId id="1903" r:id="rId20"/>
    <p:sldId id="1902" r:id="rId21"/>
    <p:sldId id="1904" r:id="rId22"/>
    <p:sldId id="1905" r:id="rId23"/>
    <p:sldId id="1906" r:id="rId24"/>
    <p:sldId id="1907" r:id="rId25"/>
    <p:sldId id="1908" r:id="rId26"/>
    <p:sldId id="1605" r:id="rId27"/>
    <p:sldId id="1603" r:id="rId28"/>
    <p:sldId id="1921" r:id="rId29"/>
    <p:sldId id="1909" r:id="rId30"/>
    <p:sldId id="1910" r:id="rId31"/>
    <p:sldId id="1800" r:id="rId32"/>
    <p:sldId id="1801" r:id="rId33"/>
    <p:sldId id="1911" r:id="rId34"/>
    <p:sldId id="1912" r:id="rId35"/>
    <p:sldId id="1913" r:id="rId36"/>
    <p:sldId id="1914" r:id="rId37"/>
    <p:sldId id="1915" r:id="rId38"/>
    <p:sldId id="1916" r:id="rId39"/>
    <p:sldId id="1917" r:id="rId40"/>
    <p:sldId id="1918" r:id="rId41"/>
    <p:sldId id="1919" r:id="rId42"/>
    <p:sldId id="1920" r:id="rId43"/>
    <p:sldId id="1886" r:id="rId44"/>
    <p:sldId id="363" r:id="rId45"/>
  </p:sldIdLst>
  <p:sldSz cx="12192000" cy="6858000"/>
  <p:notesSz cx="10020300" cy="6888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D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2388" autoAdjust="0"/>
  </p:normalViewPr>
  <p:slideViewPr>
    <p:cSldViewPr>
      <p:cViewPr varScale="1">
        <p:scale>
          <a:sx n="70" d="100"/>
          <a:sy n="70" d="100"/>
        </p:scale>
        <p:origin x="760" y="56"/>
      </p:cViewPr>
      <p:guideLst>
        <p:guide orient="horz" pos="2880"/>
        <p:guide pos="2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130" cy="346003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76565" y="0"/>
            <a:ext cx="4342130" cy="346003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r">
              <a:defRPr sz="1200"/>
            </a:lvl1pPr>
          </a:lstStyle>
          <a:p>
            <a:fld id="{2D0FDC1C-610A-4ABE-8A26-355B0C45882C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3850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26" tIns="46113" rIns="92226" bIns="4611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2030" y="3314929"/>
            <a:ext cx="8016240" cy="2712214"/>
          </a:xfrm>
          <a:prstGeom prst="rect">
            <a:avLst/>
          </a:prstGeom>
        </p:spPr>
        <p:txBody>
          <a:bodyPr vert="horz" lIns="92226" tIns="46113" rIns="92226" bIns="46113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42161"/>
            <a:ext cx="4342130" cy="346002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76565" y="6542161"/>
            <a:ext cx="4342130" cy="346002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r">
              <a:defRPr sz="1200"/>
            </a:lvl1pPr>
          </a:lstStyle>
          <a:p>
            <a:fld id="{96CBBDED-B2C9-4B81-8340-DF9B82C9D3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8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F34A-AE44-4798-B56B-9DE58B1DFA80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63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68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1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2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34344-11E1-4864-A24D-0B079A06F9FC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3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BBDED-B2C9-4B81-8340-DF9B82C9D3E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0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496E-00CF-49EF-A3D2-EBDFBB0F5773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3"/>
            <a:ext cx="11859689" cy="312521"/>
          </a:xfrm>
        </p:spPr>
        <p:txBody>
          <a:bodyPr lIns="0" tIns="0" rIns="0" bIns="0"/>
          <a:lstStyle>
            <a:lvl1pPr>
              <a:defRPr sz="203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2777B-8535-4BDC-BAD9-3BE0766A66F1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327" y="1261620"/>
            <a:ext cx="3976467" cy="397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85" b="1" i="0" u="sng">
                <a:solidFill>
                  <a:srgbClr val="000099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93692" y="1904136"/>
            <a:ext cx="3199619" cy="3125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31" b="0" i="0">
                <a:solidFill>
                  <a:schemeClr val="tx1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1631B-D76E-4CDC-AA4A-CA261D12AA40}" type="datetime1">
              <a:rPr lang="en-US" smtClean="0"/>
              <a:t>3/26/2023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 lIns="0" tIns="0" rIns="0" bIns="0"/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FDE0-B01A-4EC2-B674-DB2AFFA2A56A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F665-2F33-4E3F-8EA5-6F584CE29BD0}" type="datetime1">
              <a:rPr lang="en-US" smtClean="0"/>
              <a:t>3/26/2023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401" y="152400"/>
            <a:ext cx="8635999" cy="492443"/>
          </a:xfrm>
          <a:prstGeom prst="rect">
            <a:avLst/>
          </a:prstGeom>
          <a:noFill/>
        </p:spPr>
        <p:txBody>
          <a:bodyPr/>
          <a:lstStyle>
            <a:lvl1pPr algn="l">
              <a:defRPr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18829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45959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591190" y="174879"/>
            <a:ext cx="978501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黑体" panose="02010609060101010101" pitchFamily="49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华文中宋"/>
                <a:cs typeface="华文中宋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57" y="1110742"/>
            <a:ext cx="1185968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3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fld id="{C636A162-0EBF-4BB4-BC0A-48C5FA2A3272}" type="datetime1">
              <a:rPr lang="en-US" smtClean="0"/>
              <a:t>3/26/2023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3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</a:defRPr>
            </a:lvl1pPr>
          </a:lstStyle>
          <a:p>
            <a:fld id="{B6F15528-21DE-4FAA-801E-634DDDAF4B2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8" r:id="rId6"/>
    <p:sldLayoutId id="2147483679" r:id="rId7"/>
  </p:sldLayoutIdLst>
  <p:hf hdr="0" ftr="0" dt="0"/>
  <p:txStyles>
    <p:titleStyle>
      <a:lvl1pPr>
        <a:defRPr>
          <a:latin typeface="黑体" panose="02010609060101010101" pitchFamily="49" charset="-122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22041">
        <a:defRPr>
          <a:latin typeface="+mn-lt"/>
          <a:ea typeface="+mn-ea"/>
          <a:cs typeface="+mn-cs"/>
        </a:defRPr>
      </a:lvl2pPr>
      <a:lvl3pPr marL="844083">
        <a:defRPr>
          <a:latin typeface="+mn-lt"/>
          <a:ea typeface="+mn-ea"/>
          <a:cs typeface="+mn-cs"/>
        </a:defRPr>
      </a:lvl3pPr>
      <a:lvl4pPr marL="1266124">
        <a:defRPr>
          <a:latin typeface="+mn-lt"/>
          <a:ea typeface="+mn-ea"/>
          <a:cs typeface="+mn-cs"/>
        </a:defRPr>
      </a:lvl4pPr>
      <a:lvl5pPr marL="1688165">
        <a:defRPr>
          <a:latin typeface="+mn-lt"/>
          <a:ea typeface="+mn-ea"/>
          <a:cs typeface="+mn-cs"/>
        </a:defRPr>
      </a:lvl5pPr>
      <a:lvl6pPr marL="2110207">
        <a:defRPr>
          <a:latin typeface="+mn-lt"/>
          <a:ea typeface="+mn-ea"/>
          <a:cs typeface="+mn-cs"/>
        </a:defRPr>
      </a:lvl6pPr>
      <a:lvl7pPr marL="2532248">
        <a:defRPr>
          <a:latin typeface="+mn-lt"/>
          <a:ea typeface="+mn-ea"/>
          <a:cs typeface="+mn-cs"/>
        </a:defRPr>
      </a:lvl7pPr>
      <a:lvl8pPr marL="2954289">
        <a:defRPr>
          <a:latin typeface="+mn-lt"/>
          <a:ea typeface="+mn-ea"/>
          <a:cs typeface="+mn-cs"/>
        </a:defRPr>
      </a:lvl8pPr>
      <a:lvl9pPr marL="337633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14.emf"/><Relationship Id="rId7" Type="http://schemas.openxmlformats.org/officeDocument/2006/relationships/image" Target="../media/image3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6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7.emf"/><Relationship Id="rId7" Type="http://schemas.openxmlformats.org/officeDocument/2006/relationships/image" Target="../media/image60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5.emf"/><Relationship Id="rId10" Type="http://schemas.openxmlformats.org/officeDocument/2006/relationships/image" Target="../media/image63.emf"/><Relationship Id="rId4" Type="http://schemas.openxmlformats.org/officeDocument/2006/relationships/image" Target="../media/image58.emf"/><Relationship Id="rId9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11" Type="http://schemas.openxmlformats.org/officeDocument/2006/relationships/image" Target="../media/image96.emf"/><Relationship Id="rId5" Type="http://schemas.openxmlformats.org/officeDocument/2006/relationships/image" Target="../media/image90.emf"/><Relationship Id="rId10" Type="http://schemas.openxmlformats.org/officeDocument/2006/relationships/image" Target="../media/image95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7" Type="http://schemas.openxmlformats.org/officeDocument/2006/relationships/image" Target="../media/image112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emf"/><Relationship Id="rId11" Type="http://schemas.openxmlformats.org/officeDocument/2006/relationships/image" Target="../media/image129.emf"/><Relationship Id="rId5" Type="http://schemas.openxmlformats.org/officeDocument/2006/relationships/image" Target="../media/image123.emf"/><Relationship Id="rId10" Type="http://schemas.openxmlformats.org/officeDocument/2006/relationships/image" Target="../media/image128.emf"/><Relationship Id="rId4" Type="http://schemas.openxmlformats.org/officeDocument/2006/relationships/image" Target="../media/image122.emf"/><Relationship Id="rId9" Type="http://schemas.openxmlformats.org/officeDocument/2006/relationships/image" Target="../media/image1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25.png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23.emf"/><Relationship Id="rId4" Type="http://schemas.openxmlformats.org/officeDocument/2006/relationships/image" Target="../media/image18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66414" y="2540294"/>
            <a:ext cx="6111826" cy="204316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11723" algn="ctr">
              <a:spcBef>
                <a:spcPts val="92"/>
              </a:spcBef>
            </a:pP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讲（第</a:t>
            </a:r>
            <a:r>
              <a:rPr lang="en-US" altLang="zh-CN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8-9</a:t>
            </a:r>
            <a:r>
              <a:rPr lang="zh-CN" altLang="en-US" sz="36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章）</a:t>
            </a:r>
            <a:br>
              <a:rPr lang="en-US" altLang="zh-CN" sz="4800" spc="-143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800" spc="-14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4800" spc="-143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层流流动问题分析</a:t>
            </a:r>
            <a:endParaRPr sz="4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98107"/>
            <a:ext cx="2238375" cy="6477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EC35BE-9D31-4A37-AE2D-20FD243460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7EEA5-FC16-477A-9D20-EEB9DFE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2E4C8A-9A4C-4D11-AB22-E3184770ED52}"/>
              </a:ext>
            </a:extLst>
          </p:cNvPr>
          <p:cNvSpPr/>
          <p:nvPr/>
        </p:nvSpPr>
        <p:spPr>
          <a:xfrm>
            <a:off x="3505200" y="114300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上面推导成立的条件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AE95B0-901A-49A0-8C8F-6879F6E0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12664"/>
            <a:ext cx="4291063" cy="32975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EE70D6-6124-470A-AD52-7A41ADBC15FA}"/>
              </a:ext>
            </a:extLst>
          </p:cNvPr>
          <p:cNvSpPr/>
          <p:nvPr/>
        </p:nvSpPr>
        <p:spPr>
          <a:xfrm>
            <a:off x="6553200" y="2123870"/>
            <a:ext cx="1680268" cy="3380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流体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牛顿流体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连续介质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流动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层流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稳态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完全发展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不可压缩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9CFC5F-4AA3-471A-AA27-7D19C64C06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5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AC2CA-6399-4C67-98A2-739EE1BB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2</a:t>
            </a:r>
            <a:r>
              <a:rPr lang="zh-CN" altLang="en-US" sz="2800" dirty="0"/>
              <a:t>：牛顿流体沿倾斜平面向下的层流流动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E8F67-C9A2-4659-855B-1DF56B74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6217920" cy="300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CEB153-5149-4BDD-9183-D80A6B4B1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15535" r="14706" b="30095"/>
          <a:stretch/>
        </p:blipFill>
        <p:spPr>
          <a:xfrm rot="1260000">
            <a:off x="7584378" y="1700495"/>
            <a:ext cx="3233159" cy="2952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F7B9E-E14E-42F3-980A-CB3174273670}"/>
              </a:ext>
            </a:extLst>
          </p:cNvPr>
          <p:cNvSpPr txBox="1"/>
          <p:nvPr/>
        </p:nvSpPr>
        <p:spPr>
          <a:xfrm>
            <a:off x="3124200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58D6E-A82E-41FF-A68E-E609B8AC00C7}"/>
              </a:ext>
            </a:extLst>
          </p:cNvPr>
          <p:cNvSpPr txBox="1"/>
          <p:nvPr/>
        </p:nvSpPr>
        <p:spPr>
          <a:xfrm>
            <a:off x="2362200" y="52578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注意坐标和微元的选取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76E586-E406-462C-9950-8485DD2D37C2}"/>
              </a:ext>
            </a:extLst>
          </p:cNvPr>
          <p:cNvSpPr txBox="1"/>
          <p:nvPr/>
        </p:nvSpPr>
        <p:spPr>
          <a:xfrm>
            <a:off x="7772400" y="5186081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回忆一下剪应力下标含义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DBCCBC7-202B-473C-9FF1-21751A2ED7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B952D-D290-4D3C-94A3-16EFD856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473C68-3A9F-4010-84EE-00C75693C644}"/>
              </a:ext>
            </a:extLst>
          </p:cNvPr>
          <p:cNvSpPr/>
          <p:nvPr/>
        </p:nvSpPr>
        <p:spPr>
          <a:xfrm>
            <a:off x="533400" y="1066800"/>
            <a:ext cx="1915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方向动量守恒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D610E-FD5C-42B8-B228-0AF44D23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900820"/>
            <a:ext cx="5069431" cy="838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3AD566-CECA-406C-9D8E-DBE0EEEF9256}"/>
              </a:ext>
            </a:extLst>
          </p:cNvPr>
          <p:cNvSpPr/>
          <p:nvPr/>
        </p:nvSpPr>
        <p:spPr>
          <a:xfrm>
            <a:off x="387645" y="2133600"/>
            <a:ext cx="2300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在微元上计算各项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9192C0-B871-494A-830C-7B8E99F3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62" y="3809999"/>
            <a:ext cx="2542904" cy="7946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E17E8BD-7C67-4874-8AFB-BA5F6F93710D}"/>
              </a:ext>
            </a:extLst>
          </p:cNvPr>
          <p:cNvSpPr/>
          <p:nvPr/>
        </p:nvSpPr>
        <p:spPr>
          <a:xfrm>
            <a:off x="533400" y="400727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稳态流动，有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3B3DEB-549E-4D0F-8FF0-B858A701F4BD}"/>
              </a:ext>
            </a:extLst>
          </p:cNvPr>
          <p:cNvSpPr/>
          <p:nvPr/>
        </p:nvSpPr>
        <p:spPr>
          <a:xfrm>
            <a:off x="533400" y="49530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充分发展流动，有</a:t>
            </a:r>
            <a:endParaRPr 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F32F0E-A5BA-4942-BBE8-4ABC424C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07" y="5034186"/>
            <a:ext cx="557349" cy="27867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6827D10-3562-4954-82E1-D81D535F9194}"/>
              </a:ext>
            </a:extLst>
          </p:cNvPr>
          <p:cNvSpPr/>
          <p:nvPr/>
        </p:nvSpPr>
        <p:spPr>
          <a:xfrm>
            <a:off x="512708" y="590324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各项代入第一个方程，得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A1D1B-7C8A-42BB-A5DC-435B6C71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809" y="2096204"/>
            <a:ext cx="8670947" cy="61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0AE11-B644-422D-B12B-CF4050862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71" y="2860679"/>
            <a:ext cx="5512588" cy="82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70D3D2-E4E9-4818-872A-5EBDC6F56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4924071"/>
            <a:ext cx="3139518" cy="57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1ED26A-E9DF-4550-A712-DE938DE6F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21" y="5840048"/>
            <a:ext cx="6270171" cy="50509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7BF0D2-549E-40E5-84CA-227820DB0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D811-A7B2-4E89-8032-D8C22B4E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880B9-2A82-4827-A5D8-119D5EEC12AD}"/>
              </a:ext>
            </a:extLst>
          </p:cNvPr>
          <p:cNvSpPr/>
          <p:nvPr/>
        </p:nvSpPr>
        <p:spPr>
          <a:xfrm>
            <a:off x="582706" y="2350252"/>
            <a:ext cx="1531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求极限，有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338B1-E5E9-4E80-B504-0136E1B9A56D}"/>
              </a:ext>
            </a:extLst>
          </p:cNvPr>
          <p:cNvSpPr/>
          <p:nvPr/>
        </p:nvSpPr>
        <p:spPr>
          <a:xfrm>
            <a:off x="582706" y="3355940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求积分，有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7CB863-4EFD-494D-9E5A-4B84D5437E04}"/>
              </a:ext>
            </a:extLst>
          </p:cNvPr>
          <p:cNvSpPr/>
          <p:nvPr/>
        </p:nvSpPr>
        <p:spPr>
          <a:xfrm>
            <a:off x="633976" y="4043237"/>
            <a:ext cx="5230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</a:t>
            </a:r>
            <a:r>
              <a:rPr kumimoji="1"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y=L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处为自由面，剪应力为零的条件，得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F147AB-E6C2-4F16-B2D3-A208F1001F44}"/>
              </a:ext>
            </a:extLst>
          </p:cNvPr>
          <p:cNvSpPr/>
          <p:nvPr/>
        </p:nvSpPr>
        <p:spPr>
          <a:xfrm>
            <a:off x="701687" y="5708461"/>
            <a:ext cx="6596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牛顿流体存在剪应力与剪应变存在线性关系，上式可变为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E75A0-F871-42E1-89FE-484EB145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98933"/>
            <a:ext cx="4336869" cy="931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4752F9-4640-4E8D-84B3-9D9A61ED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33" y="2214640"/>
            <a:ext cx="2664712" cy="75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B61012F-FF2E-4E89-BE72-67C37A229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274220"/>
            <a:ext cx="2858412" cy="5635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0FDA62-86D0-4A13-A8AE-5A79A94D2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72" y="4665052"/>
            <a:ext cx="2977479" cy="75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1A23CF-48FF-4A4F-AF38-CAE168846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9" y="5579766"/>
            <a:ext cx="2683550" cy="756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796E5-58DE-4752-8D4F-9D8C9D0969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11D5-15C6-4C46-93CF-011A6197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91338-96C7-49EF-9E8E-AB9D0B955905}"/>
              </a:ext>
            </a:extLst>
          </p:cNvPr>
          <p:cNvSpPr/>
          <p:nvPr/>
        </p:nvSpPr>
        <p:spPr>
          <a:xfrm>
            <a:off x="457200" y="12192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对上式再一次积分，有</a:t>
            </a:r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41CCB9-1F53-411C-9242-4A68AD552D54}"/>
              </a:ext>
            </a:extLst>
          </p:cNvPr>
          <p:cNvSpPr/>
          <p:nvPr/>
        </p:nvSpPr>
        <p:spPr>
          <a:xfrm>
            <a:off x="457200" y="1905000"/>
            <a:ext cx="5881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考虑到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y=0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壁面处的无滑移速度条件，得   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E0818D-9F87-4315-B8BB-E4DF825FF314}"/>
              </a:ext>
            </a:extLst>
          </p:cNvPr>
          <p:cNvSpPr/>
          <p:nvPr/>
        </p:nvSpPr>
        <p:spPr>
          <a:xfrm>
            <a:off x="457200" y="2667539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得到抛物型速度分布</a:t>
            </a:r>
            <a:endParaRPr 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84C46-E535-4CF1-8D51-6037695C725C}"/>
              </a:ext>
            </a:extLst>
          </p:cNvPr>
          <p:cNvSpPr/>
          <p:nvPr/>
        </p:nvSpPr>
        <p:spPr>
          <a:xfrm>
            <a:off x="387645" y="3964035"/>
            <a:ext cx="323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y=L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自由面处速度最大，有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0B694C-9B8F-4B48-915E-98286F375CAC}"/>
              </a:ext>
            </a:extLst>
          </p:cNvPr>
          <p:cNvSpPr/>
          <p:nvPr/>
        </p:nvSpPr>
        <p:spPr>
          <a:xfrm>
            <a:off x="533400" y="5212319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简单积分比较，可以得到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D7345F-31A9-497E-988A-F0D2DF1A5403}"/>
              </a:ext>
            </a:extLst>
          </p:cNvPr>
          <p:cNvCxnSpPr/>
          <p:nvPr/>
        </p:nvCxnSpPr>
        <p:spPr>
          <a:xfrm>
            <a:off x="9497491" y="1828800"/>
            <a:ext cx="25146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9437A1-53FC-4B18-8C68-EE49ED111A98}"/>
              </a:ext>
            </a:extLst>
          </p:cNvPr>
          <p:cNvCxnSpPr/>
          <p:nvPr/>
        </p:nvCxnSpPr>
        <p:spPr>
          <a:xfrm>
            <a:off x="4071927" y="5638800"/>
            <a:ext cx="306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5006148-348F-4807-93EE-8167F9A4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27" y="994305"/>
            <a:ext cx="2683550" cy="756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EAC999-DB84-49EC-9B9C-2B9799336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09"/>
          <a:stretch/>
        </p:blipFill>
        <p:spPr>
          <a:xfrm>
            <a:off x="3423219" y="935919"/>
            <a:ext cx="3140217" cy="864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4A8BDE0-32D3-4AA3-8F4B-C16981B4A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09" y="1292980"/>
            <a:ext cx="261257" cy="25254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463E17-28EB-4DDD-8C23-80E3EF1C5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90" y="2515272"/>
            <a:ext cx="3513957" cy="9435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F8A4B91-5985-4247-BFF3-58151254B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750" y="3651744"/>
            <a:ext cx="2434381" cy="9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DC35F0D-32C3-45E9-A2F7-2EC109074D3A}"/>
                  </a:ext>
                </a:extLst>
              </p:cNvPr>
              <p:cNvSpPr/>
              <p:nvPr/>
            </p:nvSpPr>
            <p:spPr>
              <a:xfrm>
                <a:off x="4506078" y="4799642"/>
                <a:ext cx="205735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DC35F0D-32C3-45E9-A2F7-2EC109074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78" y="4799642"/>
                <a:ext cx="205735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ACE3A-67DD-47D6-9A5C-10E125E9C9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C8B50-E8D7-4A44-850F-C689E17D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流体流动的微分方程式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785A67-1B38-41FF-8B3C-875B992092EB}"/>
              </a:ext>
            </a:extLst>
          </p:cNvPr>
          <p:cNvSpPr/>
          <p:nvPr/>
        </p:nvSpPr>
        <p:spPr>
          <a:xfrm>
            <a:off x="457200" y="121920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控制体下的质量守恒形式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3E747D-05BA-42B1-BD4E-39CB8AC8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8800"/>
            <a:ext cx="4249779" cy="796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4FBCA3-10F0-4085-B0A6-F82ABBB6FEE0}"/>
                  </a:ext>
                </a:extLst>
              </p:cNvPr>
              <p:cNvSpPr txBox="1"/>
              <p:nvPr/>
            </p:nvSpPr>
            <p:spPr>
              <a:xfrm>
                <a:off x="2286000" y="3074864"/>
                <a:ext cx="4698594" cy="708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控制体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</m:e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质量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净流出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率</m:t>
                            </m:r>
                          </m:e>
                        </m:eqAr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控制体的</m:t>
                            </m:r>
                          </m: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质量增长率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=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4FBCA3-10F0-4085-B0A6-F82ABBB6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074864"/>
                <a:ext cx="4698594" cy="708271"/>
              </a:xfrm>
              <a:prstGeom prst="rect">
                <a:avLst/>
              </a:prstGeom>
              <a:blipFill>
                <a:blip r:embed="rId3"/>
                <a:stretch>
                  <a:fillRect r="-3502" b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B0BC8B-F6C9-45BB-8CC1-1820E99AD2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3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B1E0C-D601-4D88-8538-FB9BA319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0E4AE9-6B13-4BEB-B262-94606E0A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1922"/>
            <a:ext cx="8055071" cy="403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3427CF7-0A2C-4A26-9749-0C0E8AB8EC1B}"/>
                  </a:ext>
                </a:extLst>
              </p:cNvPr>
              <p:cNvSpPr/>
              <p:nvPr/>
            </p:nvSpPr>
            <p:spPr>
              <a:xfrm>
                <a:off x="2362200" y="5410200"/>
                <a:ext cx="1851661" cy="682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控制体的</m:t>
                            </m:r>
                          </m:e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质量增长率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altLang="zh-CN" sz="2000" dirty="0"/>
                  <a:t>=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3427CF7-0A2C-4A26-9749-0C0E8AB8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410200"/>
                <a:ext cx="1851661" cy="682559"/>
              </a:xfrm>
              <a:prstGeom prst="rect">
                <a:avLst/>
              </a:prstGeom>
              <a:blipFill>
                <a:blip r:embed="rId3"/>
                <a:stretch>
                  <a:fillRect r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D289821-864A-40F1-8281-4DE4BCEB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861" y="5447423"/>
            <a:ext cx="2041792" cy="72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B1E73-43DC-4105-8573-2C7A8BDE02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15509-CEC3-4912-A7F9-06473560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A904F2-0654-4D05-8424-526FDEA6E593}"/>
              </a:ext>
            </a:extLst>
          </p:cNvPr>
          <p:cNvSpPr/>
          <p:nvPr/>
        </p:nvSpPr>
        <p:spPr>
          <a:xfrm>
            <a:off x="389886" y="121920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方向的净质量流出率：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2C3C08-A954-45F5-8342-1CB32B90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81" y="1131255"/>
            <a:ext cx="3395371" cy="576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36E70-5426-40DB-8B32-01013BB66040}"/>
              </a:ext>
            </a:extLst>
          </p:cNvPr>
          <p:cNvSpPr/>
          <p:nvPr/>
        </p:nvSpPr>
        <p:spPr>
          <a:xfrm>
            <a:off x="380921" y="1926211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方向的净质量流出率：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F1070B-8359-48D6-94B6-1D557D8E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551" y="1838266"/>
            <a:ext cx="3382466" cy="576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AA65C40-9E14-48C1-AEB7-13FD58B99701}"/>
              </a:ext>
            </a:extLst>
          </p:cNvPr>
          <p:cNvSpPr/>
          <p:nvPr/>
        </p:nvSpPr>
        <p:spPr>
          <a:xfrm>
            <a:off x="389886" y="2633222"/>
            <a:ext cx="2848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方向的净质量流出率：</a:t>
            </a:r>
            <a:endParaRPr 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72AA43-4C24-4283-97ED-43CFEA33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581277"/>
            <a:ext cx="3310225" cy="50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DE1CD4-A03F-40FC-B2F0-AF572E2E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307680"/>
            <a:ext cx="8744388" cy="1224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16EA939-1601-45AE-8C31-4E5665E74A0A}"/>
              </a:ext>
            </a:extLst>
          </p:cNvPr>
          <p:cNvSpPr/>
          <p:nvPr/>
        </p:nvSpPr>
        <p:spPr>
          <a:xfrm>
            <a:off x="457200" y="342154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代入质量守恒方程：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35932D1-D22F-4FBF-AF7F-F8133375489A}"/>
                  </a:ext>
                </a:extLst>
              </p:cNvPr>
              <p:cNvSpPr/>
              <p:nvPr/>
            </p:nvSpPr>
            <p:spPr>
              <a:xfrm>
                <a:off x="416780" y="4528668"/>
                <a:ext cx="3603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各项除以</a:t>
                </a:r>
                <a14:m>
                  <m:oMath xmlns:m="http://schemas.openxmlformats.org/officeDocument/2006/math">
                    <m:r>
                      <a:rPr kumimoji="1" lang="zh-CN" altLang="en-US" sz="200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kumimoji="1" lang="en-US" altLang="zh-CN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zh-CN" altLang="en-US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并求极限：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35932D1-D22F-4FBF-AF7F-F81333754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80" y="4528668"/>
                <a:ext cx="3603615" cy="400110"/>
              </a:xfrm>
              <a:prstGeom prst="rect">
                <a:avLst/>
              </a:prstGeom>
              <a:blipFill>
                <a:blip r:embed="rId6"/>
                <a:stretch>
                  <a:fillRect l="-1689" t="-10606" r="-118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81CE13C-71B6-4543-9C1C-FF529D35D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98" y="5122471"/>
            <a:ext cx="5310385" cy="79200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EA8532-C7F2-49F5-BC96-1DED362144EC}"/>
              </a:ext>
            </a:extLst>
          </p:cNvPr>
          <p:cNvCxnSpPr>
            <a:cxnSpLocks/>
          </p:cNvCxnSpPr>
          <p:nvPr/>
        </p:nvCxnSpPr>
        <p:spPr>
          <a:xfrm flipV="1">
            <a:off x="3710181" y="5995131"/>
            <a:ext cx="5257802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C3405BB-DE7F-4506-B05E-D4F948583336}"/>
              </a:ext>
            </a:extLst>
          </p:cNvPr>
          <p:cNvSpPr/>
          <p:nvPr/>
        </p:nvSpPr>
        <p:spPr>
          <a:xfrm>
            <a:off x="4992198" y="6132105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微分形式的连续性方程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ACA6FF-71DE-497E-9377-24E8C2B83E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3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15509-CEC3-4912-A7F9-06473560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A904F2-0654-4D05-8424-526FDEA6E593}"/>
              </a:ext>
            </a:extLst>
          </p:cNvPr>
          <p:cNvSpPr/>
          <p:nvPr/>
        </p:nvSpPr>
        <p:spPr>
          <a:xfrm>
            <a:off x="389886" y="1219200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引入散度（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divergence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）：</a:t>
            </a:r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336E70-5426-40DB-8B32-01013BB66040}"/>
              </a:ext>
            </a:extLst>
          </p:cNvPr>
          <p:cNvSpPr/>
          <p:nvPr/>
        </p:nvSpPr>
        <p:spPr>
          <a:xfrm>
            <a:off x="380921" y="19262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连续性方程变成：</a:t>
            </a:r>
            <a:endParaRPr 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A65C40-9E14-48C1-AEB7-13FD58B99701}"/>
              </a:ext>
            </a:extLst>
          </p:cNvPr>
          <p:cNvSpPr/>
          <p:nvPr/>
        </p:nvSpPr>
        <p:spPr>
          <a:xfrm>
            <a:off x="349545" y="2820923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连续性方程各项求导，可变成：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6EA939-1601-45AE-8C31-4E5665E74A0A}"/>
              </a:ext>
            </a:extLst>
          </p:cNvPr>
          <p:cNvSpPr/>
          <p:nvPr/>
        </p:nvSpPr>
        <p:spPr>
          <a:xfrm>
            <a:off x="307996" y="3643577"/>
            <a:ext cx="26901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引入随体导数概念：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substantial derivative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5932D1-D22F-4FBF-AF7F-F8133375489A}"/>
              </a:ext>
            </a:extLst>
          </p:cNvPr>
          <p:cNvSpPr/>
          <p:nvPr/>
        </p:nvSpPr>
        <p:spPr>
          <a:xfrm>
            <a:off x="342466" y="5215536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连续性方程的另一种形式：</a:t>
            </a:r>
            <a:endParaRPr lang="en-US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EA8532-C7F2-49F5-BC96-1DED362144EC}"/>
              </a:ext>
            </a:extLst>
          </p:cNvPr>
          <p:cNvCxnSpPr>
            <a:cxnSpLocks/>
          </p:cNvCxnSpPr>
          <p:nvPr/>
        </p:nvCxnSpPr>
        <p:spPr>
          <a:xfrm flipV="1">
            <a:off x="6791971" y="2518338"/>
            <a:ext cx="4644000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C3405BB-DE7F-4506-B05E-D4F948583336}"/>
              </a:ext>
            </a:extLst>
          </p:cNvPr>
          <p:cNvSpPr/>
          <p:nvPr/>
        </p:nvSpPr>
        <p:spPr>
          <a:xfrm>
            <a:off x="7131992" y="539331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不可压缩流动条件下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6DF8E-DEA6-42B8-BABD-8985505B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51" y="1082266"/>
            <a:ext cx="3717582" cy="756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876481-C127-44E3-BF60-F400C716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37243"/>
            <a:ext cx="4346178" cy="36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DAE667-7738-45EE-A75B-FD61622C5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98" y="1751201"/>
            <a:ext cx="2172799" cy="75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C2CEE74-6EBC-4F08-8409-9570BFC94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97" y="1823583"/>
            <a:ext cx="4344863" cy="648000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87FBEB5-E17F-4AB8-BD9E-4081FDF64938}"/>
              </a:ext>
            </a:extLst>
          </p:cNvPr>
          <p:cNvCxnSpPr/>
          <p:nvPr/>
        </p:nvCxnSpPr>
        <p:spPr>
          <a:xfrm>
            <a:off x="5526697" y="2178302"/>
            <a:ext cx="1332000" cy="0"/>
          </a:xfrm>
          <a:prstGeom prst="straightConnector1">
            <a:avLst/>
          </a:prstGeom>
          <a:ln w="698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7E0C07-D587-4BE5-B8DD-E4A0E3412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751" y="2633541"/>
            <a:ext cx="6576873" cy="86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D07B88-1F73-49E7-A344-367F42697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898" y="3636968"/>
            <a:ext cx="592183" cy="6008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E0D7462-1320-4D89-83F2-259D44E82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444" y="3690983"/>
            <a:ext cx="307200" cy="57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FFA26E-EEE3-4D20-9ED5-94041D79E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002" y="3636983"/>
            <a:ext cx="2579656" cy="6840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C08E16C-4638-4B4F-B9B5-7122329EF43B}"/>
              </a:ext>
            </a:extLst>
          </p:cNvPr>
          <p:cNvSpPr/>
          <p:nvPr/>
        </p:nvSpPr>
        <p:spPr>
          <a:xfrm>
            <a:off x="2842535" y="4435942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随体导数    局部导数         控制体输出的输运量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742016B-F88D-46E8-BD58-43AE5A197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3669" y="5090453"/>
            <a:ext cx="1931294" cy="684000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F43E6F0-E7B6-4CF6-B483-03460FC39AA6}"/>
              </a:ext>
            </a:extLst>
          </p:cNvPr>
          <p:cNvCxnSpPr>
            <a:cxnSpLocks/>
          </p:cNvCxnSpPr>
          <p:nvPr/>
        </p:nvCxnSpPr>
        <p:spPr>
          <a:xfrm flipV="1">
            <a:off x="3683316" y="5867400"/>
            <a:ext cx="2412000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49F0621-2E1A-4738-ABAE-49BF282FB781}"/>
              </a:ext>
            </a:extLst>
          </p:cNvPr>
          <p:cNvCxnSpPr>
            <a:cxnSpLocks/>
          </p:cNvCxnSpPr>
          <p:nvPr/>
        </p:nvCxnSpPr>
        <p:spPr>
          <a:xfrm flipV="1">
            <a:off x="3215913" y="2548845"/>
            <a:ext cx="2412000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767705B-1C66-40F0-B2A1-14CD17906041}"/>
              </a:ext>
            </a:extLst>
          </p:cNvPr>
          <p:cNvSpPr/>
          <p:nvPr/>
        </p:nvSpPr>
        <p:spPr>
          <a:xfrm>
            <a:off x="8413291" y="3670577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物理量沿流体微元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运动途径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时间变化率</a:t>
            </a:r>
            <a:endParaRPr lang="en-US" sz="20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367876-B957-4F86-8B01-9B3ADDA2A4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4982" y="5419152"/>
            <a:ext cx="1612802" cy="5040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79449-8C9A-456C-BF26-CBCD97A96F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785A67-1B38-41FF-8B3C-875B992092EB}"/>
              </a:ext>
            </a:extLst>
          </p:cNvPr>
          <p:cNvSpPr/>
          <p:nvPr/>
        </p:nvSpPr>
        <p:spPr>
          <a:xfrm>
            <a:off x="457200" y="121920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控制体下的动量守恒形式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4FBCA3-10F0-4085-B0A6-F82ABBB6FEE0}"/>
                  </a:ext>
                </a:extLst>
              </p:cNvPr>
              <p:cNvSpPr txBox="1"/>
              <p:nvPr/>
            </p:nvSpPr>
            <p:spPr>
              <a:xfrm>
                <a:off x="2286000" y="3074864"/>
                <a:ext cx="7288598" cy="711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作用在控制体上的</m:t>
                            </m:r>
                          </m: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总外力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控制体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</m: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动量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净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流出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率</m:t>
                            </m:r>
                          </m:e>
                        </m:eqAr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控制体内的</m:t>
                            </m:r>
                          </m: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动量变化率</m:t>
                            </m:r>
                          </m:e>
                        </m:eqArr>
                      </m:e>
                    </m:d>
                  </m:oMath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4FBCA3-10F0-4085-B0A6-F82ABBB6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074864"/>
                <a:ext cx="7288598" cy="711862"/>
              </a:xfrm>
              <a:prstGeom prst="rect">
                <a:avLst/>
              </a:prstGeom>
              <a:blipFill>
                <a:blip r:embed="rId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7EF6B378-A9F6-45B7-864E-D29A7CB5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3" y="304800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纳维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斯托克斯方程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Navier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-Stokes equations)</a:t>
            </a:r>
            <a:endParaRPr 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A92C46-D3C0-4B9E-B2BD-E6E0A9C8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45864"/>
            <a:ext cx="5385422" cy="86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1B4F35-22EB-4CD4-BDE4-9F3890C9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804398"/>
            <a:ext cx="9372600" cy="1031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82B7803-A44B-4C04-AAFE-1664D27BD594}"/>
                  </a:ext>
                </a:extLst>
              </p:cNvPr>
              <p:cNvSpPr/>
              <p:nvPr/>
            </p:nvSpPr>
            <p:spPr>
              <a:xfrm>
                <a:off x="387643" y="4191000"/>
                <a:ext cx="283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各项除以</a:t>
                </a:r>
                <a14:m>
                  <m:oMath xmlns:m="http://schemas.openxmlformats.org/officeDocument/2006/math">
                    <m:r>
                      <a:rPr kumimoji="1" lang="zh-CN" altLang="en-US" sz="200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kumimoji="1" lang="en-US" altLang="zh-CN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zh-CN" altLang="en-US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有：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82B7803-A44B-4C04-AAFE-1664D27B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43" y="4191000"/>
                <a:ext cx="2834174" cy="400110"/>
              </a:xfrm>
              <a:prstGeom prst="rect">
                <a:avLst/>
              </a:prstGeom>
              <a:blipFill>
                <a:blip r:embed="rId5"/>
                <a:stretch>
                  <a:fillRect l="-2366" t="-10769" r="-1505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1E532C-5216-4433-B9B5-1A72AB2082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914400" y="228600"/>
            <a:ext cx="81677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讲  层流流动问题分析</a:t>
            </a:r>
            <a:endParaRPr lang="en-US" altLang="zh-CN" sz="2800" b="1" kern="1000" spc="-150" dirty="0">
              <a:ln w="1905"/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19200" y="1219200"/>
            <a:ext cx="802118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lnSpc>
                <a:spcPct val="130000"/>
              </a:lnSpc>
              <a:buClr>
                <a:srgbClr val="800000"/>
              </a:buClr>
              <a:buAutoNum type="arabicPeriod"/>
              <a:defRPr/>
            </a:pPr>
            <a:r>
              <a:rPr lang="zh-CN" altLang="en-US" sz="2800" kern="0"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层流</a:t>
            </a:r>
            <a:r>
              <a:rPr lang="zh-CN" altLang="en-US" sz="2800" kern="0" dirty="0"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流体微元分析方法</a:t>
            </a:r>
            <a:endParaRPr lang="en-US" altLang="zh-CN" sz="2800" kern="0" dirty="0">
              <a:latin typeface="Times New Roman" panose="02020603050405020304" pitchFamily="18" charset="0"/>
              <a:ea typeface="华文中宋" pitchFamily="2" charset="-122"/>
              <a:cs typeface="Times New Roman" panose="02020603050405020304" pitchFamily="18" charset="0"/>
            </a:endParaRPr>
          </a:p>
          <a:p>
            <a:pPr marL="514350" indent="-514350" eaLnBrk="0" hangingPunct="0">
              <a:lnSpc>
                <a:spcPct val="130000"/>
              </a:lnSpc>
              <a:buClr>
                <a:srgbClr val="800000"/>
              </a:buClr>
              <a:buAutoNum type="arabicPeriod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流体流动的微分方程式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88EA5B-BC39-4D87-A228-500A19E564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35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933090-6043-4DC4-A018-3421B09F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2" y="1032338"/>
            <a:ext cx="3962400" cy="3768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224F79-BA28-44E7-91AB-B09776A9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91" y="4800600"/>
            <a:ext cx="9388803" cy="151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C106EB-32F1-459B-9069-972E3A8C7DA3}"/>
              </a:ext>
            </a:extLst>
          </p:cNvPr>
          <p:cNvSpPr/>
          <p:nvPr/>
        </p:nvSpPr>
        <p:spPr>
          <a:xfrm>
            <a:off x="200902" y="5029200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方向上，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有：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25AC04-045F-4B46-9AE9-4930A8A9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164600"/>
            <a:ext cx="7262593" cy="3636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A783F3-35EB-41BB-9156-1249EE22C8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8DF4B-61A4-4CC3-9ED3-90FF362B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7BB6B-E0D3-4A1A-969B-544CFDB7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90600"/>
            <a:ext cx="5459481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B0BC0E7-D915-4A50-BAB4-1D0EEBBB6681}"/>
                  </a:ext>
                </a:extLst>
              </p:cNvPr>
              <p:cNvSpPr/>
              <p:nvPr/>
            </p:nvSpPr>
            <p:spPr>
              <a:xfrm>
                <a:off x="152400" y="1298745"/>
                <a:ext cx="283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各项除以</a:t>
                </a:r>
                <a14:m>
                  <m:oMath xmlns:m="http://schemas.openxmlformats.org/officeDocument/2006/math">
                    <m:r>
                      <a:rPr kumimoji="1" lang="zh-CN" altLang="en-US" sz="200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kumimoji="1" lang="en-US" altLang="zh-CN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kumimoji="1" lang="en-US" altLang="zh-CN" sz="2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zh-CN" altLang="en-US" sz="20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有：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B0BC0E7-D915-4A50-BAB4-1D0EEBBB6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98745"/>
                <a:ext cx="2834174" cy="400110"/>
              </a:xfrm>
              <a:prstGeom prst="rect">
                <a:avLst/>
              </a:prstGeom>
              <a:blipFill>
                <a:blip r:embed="rId3"/>
                <a:stretch>
                  <a:fillRect l="-2151" t="-9091" r="-150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7209D34-B9E1-4957-9655-BD578F6F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38" y="2132956"/>
            <a:ext cx="8614903" cy="31248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72AC0E-06E2-48EB-81E4-AF9779EF0FCE}"/>
              </a:ext>
            </a:extLst>
          </p:cNvPr>
          <p:cNvSpPr/>
          <p:nvPr/>
        </p:nvSpPr>
        <p:spPr>
          <a:xfrm>
            <a:off x="172571" y="243840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控制体的动量净流出率：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20F8EC-3E63-4655-AF28-0BE1BEB6D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59" y="3200400"/>
            <a:ext cx="6182353" cy="32587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167E93-EA5F-4860-94C5-BB987B3F0B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3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8DF4B-61A4-4CC3-9ED3-90FF362B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0BC0E7-D915-4A50-BAB4-1D0EEBBB6681}"/>
              </a:ext>
            </a:extLst>
          </p:cNvPr>
          <p:cNvSpPr/>
          <p:nvPr/>
        </p:nvSpPr>
        <p:spPr>
          <a:xfrm>
            <a:off x="152400" y="1298745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括弧内微分，可以变成：</a:t>
            </a:r>
            <a:endParaRPr 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72AC0E-06E2-48EB-81E4-AF9779EF0FCE}"/>
              </a:ext>
            </a:extLst>
          </p:cNvPr>
          <p:cNvSpPr/>
          <p:nvPr/>
        </p:nvSpPr>
        <p:spPr>
          <a:xfrm>
            <a:off x="172571" y="2049517"/>
            <a:ext cx="7943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把连续性方程                                                                         代入上式，有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45750A-9E70-4561-9FEC-A7F12EFF1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47"/>
          <a:stretch/>
        </p:blipFill>
        <p:spPr>
          <a:xfrm>
            <a:off x="3149386" y="1078660"/>
            <a:ext cx="5891406" cy="765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998061-1953-4A3C-87A2-2E29329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39" t="47625" r="8092"/>
          <a:stretch/>
        </p:blipFill>
        <p:spPr>
          <a:xfrm>
            <a:off x="8915400" y="1089866"/>
            <a:ext cx="2667001" cy="75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D32370-CCF3-4C8C-B59A-63C04C1B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61356"/>
            <a:ext cx="4419698" cy="68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15EF94-91F6-445A-B643-DE0AB05E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69" y="2960018"/>
            <a:ext cx="7942452" cy="8499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637BC8-9E93-4ED9-8E24-E80C7C4DA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632" y="4210728"/>
            <a:ext cx="8032727" cy="89467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F3828C-FBD3-4E65-A61A-BCC9E4CC7B9B}"/>
              </a:ext>
            </a:extLst>
          </p:cNvPr>
          <p:cNvSpPr/>
          <p:nvPr/>
        </p:nvSpPr>
        <p:spPr>
          <a:xfrm>
            <a:off x="80682" y="457200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控制体内的动量变化率：</a:t>
            </a:r>
            <a:endParaRPr 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D32370-CCF3-4C8C-B59A-63C04C1BFFE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767" r="11318"/>
          <a:stretch/>
        </p:blipFill>
        <p:spPr bwMode="auto">
          <a:xfrm>
            <a:off x="6282000" y="1203514"/>
            <a:ext cx="2579874" cy="57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27EAA-348B-4902-BAC3-FD1344FA3E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14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DCC7-AA0C-457A-9862-8C70D38A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681073-C0C6-489F-AB06-F4FA57484B6E}"/>
              </a:ext>
            </a:extLst>
          </p:cNvPr>
          <p:cNvSpPr/>
          <p:nvPr/>
        </p:nvSpPr>
        <p:spPr>
          <a:xfrm>
            <a:off x="356269" y="342900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动量方程的各项为：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64B062-1C4F-4D19-B138-B222AC41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19" y="1055055"/>
            <a:ext cx="7793633" cy="51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B38AA9-5F8C-44B7-BE9F-F4B7085D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4013822" cy="6439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09AB66-6699-45BB-AB13-094357A196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5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DCC7-AA0C-457A-9862-8C70D38A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681073-C0C6-489F-AB06-F4FA57484B6E}"/>
              </a:ext>
            </a:extLst>
          </p:cNvPr>
          <p:cNvSpPr/>
          <p:nvPr/>
        </p:nvSpPr>
        <p:spPr>
          <a:xfrm>
            <a:off x="380921" y="1143000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可以写出三个方向上的动量方程：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FA3EA-E3C5-49FD-BC8B-2BB3AF02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8" y="2151000"/>
            <a:ext cx="10190514" cy="3672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0F4F1-ADD0-4518-AFE5-A2D9BD4881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83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4CAD3-5580-4369-A2E3-84A6963F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0ACDD4-1EC0-4CEE-B968-46BC8CE2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50" y="1037552"/>
            <a:ext cx="7918242" cy="9109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28A757-8225-4425-8113-213249CAD127}"/>
              </a:ext>
            </a:extLst>
          </p:cNvPr>
          <p:cNvSpPr/>
          <p:nvPr/>
        </p:nvSpPr>
        <p:spPr>
          <a:xfrm>
            <a:off x="1066800" y="2089555"/>
            <a:ext cx="50962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当地加速度              对流加速度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迁移加速度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convective acceleration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303DA6-6D06-4109-8D20-CCF1857E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177438"/>
            <a:ext cx="4040546" cy="172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F05BE5-E87A-4B95-ADCC-23E298DE9687}"/>
              </a:ext>
            </a:extLst>
          </p:cNvPr>
          <p:cNvSpPr/>
          <p:nvPr/>
        </p:nvSpPr>
        <p:spPr>
          <a:xfrm>
            <a:off x="304800" y="3228945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用随体导数表示，有：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655214-E64C-44C5-B4C8-AACF1949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8" y="5046449"/>
            <a:ext cx="3989473" cy="77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3544CBF-68C1-4058-A0BB-7FA0DF50EEAF}"/>
              </a:ext>
            </a:extLst>
          </p:cNvPr>
          <p:cNvSpPr/>
          <p:nvPr/>
        </p:nvSpPr>
        <p:spPr>
          <a:xfrm>
            <a:off x="9382336" y="1219200"/>
            <a:ext cx="240803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随体导数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Substantial derivative</a:t>
            </a:r>
          </a:p>
          <a:p>
            <a:endParaRPr kumimoji="1" lang="en-US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或者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全导数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Total derivative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362E6E-880E-4A04-AB56-0CEC478A78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2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630487" y="1452901"/>
            <a:ext cx="8713985" cy="1200329"/>
          </a:xfrm>
          <a:prstGeom prst="rect">
            <a:avLst/>
          </a:prstGeom>
          <a:noFill/>
          <a:ln w="38100" cmpd="dbl">
            <a:solidFill>
              <a:srgbClr val="66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从欧拉法看，同一空间点上，因时间先后不同，流速可不同；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不同空间位置上，流体的流速也可以不同；</a:t>
            </a:r>
          </a:p>
          <a:p>
            <a:pPr algn="l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因此，加速度分   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630487" y="2780928"/>
            <a:ext cx="8713984" cy="1719574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chemeClr val="bg1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273050" indent="-273050">
              <a:lnSpc>
                <a:spcPct val="120000"/>
              </a:lnSpc>
              <a:buClr>
                <a:srgbClr val="FF66CC"/>
              </a:buClr>
              <a:buSzPct val="70000"/>
              <a:buFont typeface="Wingdings" panose="05000000000000000000" pitchFamily="2" charset="2"/>
              <a:buChar char="u"/>
            </a:pPr>
            <a:r>
              <a:rPr kumimoji="1" lang="zh-CN" altLang="en-US" sz="2200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时变加速度（当地加速度）：</a:t>
            </a:r>
            <a:r>
              <a:rPr kumimoji="1"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同一空间点，不同时刻上因流速不同，而产生的加速度。</a:t>
            </a:r>
          </a:p>
          <a:p>
            <a:pPr marL="273050" indent="-273050">
              <a:lnSpc>
                <a:spcPct val="120000"/>
              </a:lnSpc>
              <a:buClr>
                <a:srgbClr val="FF66CC"/>
              </a:buClr>
              <a:buSzPct val="70000"/>
              <a:buFont typeface="Wingdings" panose="05000000000000000000" pitchFamily="2" charset="2"/>
              <a:buChar char="u"/>
            </a:pPr>
            <a:r>
              <a:rPr kumimoji="1" lang="zh-CN" altLang="en-US" sz="2200" dirty="0">
                <a:solidFill>
                  <a:srgbClr val="00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位变加速度（迁移加速度）：</a:t>
            </a:r>
            <a:r>
              <a:rPr kumimoji="1"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同一时刻，不同空间点上流速不同，而产生的加速度。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368426" y="974894"/>
            <a:ext cx="12239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FF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AE83CBB-4E70-4E7C-BF1F-AD1A7440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800600"/>
            <a:ext cx="6386646" cy="69017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BE9F059-14AC-4324-8DE6-D249774141CA}"/>
              </a:ext>
            </a:extLst>
          </p:cNvPr>
          <p:cNvSpPr/>
          <p:nvPr/>
        </p:nvSpPr>
        <p:spPr>
          <a:xfrm>
            <a:off x="3109733" y="55939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当地加速度</a:t>
            </a:r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ECDF57-5533-42F6-A2FA-13BE2B457F03}"/>
              </a:ext>
            </a:extLst>
          </p:cNvPr>
          <p:cNvSpPr/>
          <p:nvPr/>
        </p:nvSpPr>
        <p:spPr>
          <a:xfrm>
            <a:off x="4953000" y="55939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迁移加速度</a:t>
            </a:r>
            <a:endParaRPr 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CAAB000-3852-4648-9AA3-89A12C3C9601}"/>
              </a:ext>
            </a:extLst>
          </p:cNvPr>
          <p:cNvCxnSpPr/>
          <p:nvPr/>
        </p:nvCxnSpPr>
        <p:spPr>
          <a:xfrm>
            <a:off x="3657600" y="5508089"/>
            <a:ext cx="360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15470F-0F8D-424D-8FD8-3F76FED29C4D}"/>
              </a:ext>
            </a:extLst>
          </p:cNvPr>
          <p:cNvCxnSpPr/>
          <p:nvPr/>
        </p:nvCxnSpPr>
        <p:spPr>
          <a:xfrm>
            <a:off x="4448560" y="5490770"/>
            <a:ext cx="240943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DB0CF54C-C5BA-4DBA-9CE2-D4D315FF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54612"/>
          </a:xfrm>
        </p:spPr>
        <p:txBody>
          <a:bodyPr/>
          <a:lstStyle/>
          <a:p>
            <a:r>
              <a:rPr lang="zh-CN" altLang="en-US" dirty="0"/>
              <a:t>有关随体导数（全导数）的概念</a:t>
            </a:r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B67495-E73C-403D-B300-666A3FBCA5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556586" y="1140365"/>
            <a:ext cx="2955239" cy="463846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50000">
                <a:schemeClr val="bg1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49" charset="-122"/>
              </a:rPr>
              <a:t>时变加速度产生说明 </a:t>
            </a:r>
          </a:p>
        </p:txBody>
      </p:sp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2279576" y="1815889"/>
            <a:ext cx="6805066" cy="2287537"/>
            <a:chOff x="249" y="822"/>
            <a:chExt cx="5035" cy="1823"/>
          </a:xfrm>
        </p:grpSpPr>
        <p:sp>
          <p:nvSpPr>
            <p:cNvPr id="28" name="Line 7"/>
            <p:cNvSpPr>
              <a:spLocks noChangeShapeType="1"/>
            </p:cNvSpPr>
            <p:nvPr/>
          </p:nvSpPr>
          <p:spPr bwMode="auto">
            <a:xfrm flipV="1">
              <a:off x="4309" y="1661"/>
              <a:ext cx="0" cy="54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>
              <a:off x="453" y="2523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453" y="845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>
              <a:off x="453" y="1185"/>
              <a:ext cx="14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453" y="822"/>
              <a:ext cx="0" cy="17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1905" y="822"/>
              <a:ext cx="0" cy="12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1905" y="2092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1905" y="2342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1905" y="2342"/>
              <a:ext cx="0" cy="1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4309" y="2160"/>
              <a:ext cx="5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 flipV="1">
              <a:off x="4309" y="2274"/>
              <a:ext cx="5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4898" y="2160"/>
              <a:ext cx="0" cy="1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3379" y="2092"/>
              <a:ext cx="930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 flipV="1">
              <a:off x="3356" y="2274"/>
              <a:ext cx="976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>
              <a:off x="249" y="2205"/>
              <a:ext cx="5035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>
              <a:off x="453" y="1525"/>
              <a:ext cx="1452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AutoShape 23"/>
            <p:cNvSpPr>
              <a:spLocks noChangeAspect="1" noChangeArrowheads="1"/>
            </p:cNvSpPr>
            <p:nvPr/>
          </p:nvSpPr>
          <p:spPr bwMode="auto">
            <a:xfrm rot="10800000">
              <a:off x="725" y="1105"/>
              <a:ext cx="116" cy="57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>
                <a:spcBef>
                  <a:spcPct val="0"/>
                </a:spcBef>
              </a:pPr>
              <a:endParaRPr lang="zh-CN" altLang="en-US"/>
            </a:p>
          </p:txBody>
        </p:sp>
        <p:sp>
          <p:nvSpPr>
            <p:cNvPr id="46" name="AutoShape 24"/>
            <p:cNvSpPr>
              <a:spLocks noChangeAspect="1" noChangeArrowheads="1"/>
            </p:cNvSpPr>
            <p:nvPr/>
          </p:nvSpPr>
          <p:spPr bwMode="auto">
            <a:xfrm rot="10800000">
              <a:off x="680" y="1445"/>
              <a:ext cx="116" cy="57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>
                <a:spcBef>
                  <a:spcPct val="0"/>
                </a:spcBef>
              </a:pPr>
              <a:endParaRPr lang="zh-CN" altLang="en-US"/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>
              <a:off x="1497" y="1230"/>
              <a:ext cx="0" cy="24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Text Box 26"/>
            <p:cNvSpPr txBox="1">
              <a:spLocks noChangeArrowheads="1"/>
            </p:cNvSpPr>
            <p:nvPr/>
          </p:nvSpPr>
          <p:spPr bwMode="auto">
            <a:xfrm>
              <a:off x="952" y="822"/>
              <a:ext cx="299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9" name="Text Box 27"/>
            <p:cNvSpPr txBox="1">
              <a:spLocks noChangeArrowheads="1"/>
            </p:cNvSpPr>
            <p:nvPr/>
          </p:nvSpPr>
          <p:spPr bwMode="auto">
            <a:xfrm>
              <a:off x="930" y="1230"/>
              <a:ext cx="210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t</a:t>
              </a:r>
              <a:endParaRPr kumimoji="1"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0" name="Line 28"/>
            <p:cNvSpPr>
              <a:spLocks noChangeShapeType="1"/>
            </p:cNvSpPr>
            <p:nvPr/>
          </p:nvSpPr>
          <p:spPr bwMode="auto">
            <a:xfrm>
              <a:off x="725" y="1230"/>
              <a:ext cx="1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29"/>
            <p:cNvSpPr>
              <a:spLocks noChangeShapeType="1"/>
            </p:cNvSpPr>
            <p:nvPr/>
          </p:nvSpPr>
          <p:spPr bwMode="auto">
            <a:xfrm>
              <a:off x="748" y="1253"/>
              <a:ext cx="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30"/>
            <p:cNvSpPr>
              <a:spLocks noChangeShapeType="1"/>
            </p:cNvSpPr>
            <p:nvPr/>
          </p:nvSpPr>
          <p:spPr bwMode="auto">
            <a:xfrm>
              <a:off x="748" y="1253"/>
              <a:ext cx="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31"/>
            <p:cNvSpPr>
              <a:spLocks noChangeShapeType="1"/>
            </p:cNvSpPr>
            <p:nvPr/>
          </p:nvSpPr>
          <p:spPr bwMode="auto">
            <a:xfrm>
              <a:off x="703" y="1571"/>
              <a:ext cx="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2"/>
            <p:cNvSpPr>
              <a:spLocks noChangeShapeType="1"/>
            </p:cNvSpPr>
            <p:nvPr/>
          </p:nvSpPr>
          <p:spPr bwMode="auto">
            <a:xfrm>
              <a:off x="703" y="1593"/>
              <a:ext cx="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3"/>
            <p:cNvSpPr>
              <a:spLocks noChangeShapeType="1"/>
            </p:cNvSpPr>
            <p:nvPr/>
          </p:nvSpPr>
          <p:spPr bwMode="auto">
            <a:xfrm>
              <a:off x="680" y="1548"/>
              <a:ext cx="1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34"/>
            <p:cNvSpPr>
              <a:spLocks noChangeShapeType="1"/>
            </p:cNvSpPr>
            <p:nvPr/>
          </p:nvSpPr>
          <p:spPr bwMode="auto">
            <a:xfrm>
              <a:off x="4309" y="1661"/>
              <a:ext cx="181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Line 35"/>
            <p:cNvSpPr>
              <a:spLocks noChangeShapeType="1"/>
            </p:cNvSpPr>
            <p:nvPr/>
          </p:nvSpPr>
          <p:spPr bwMode="auto">
            <a:xfrm>
              <a:off x="4309" y="1775"/>
              <a:ext cx="272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Line 36"/>
            <p:cNvSpPr>
              <a:spLocks noChangeShapeType="1"/>
            </p:cNvSpPr>
            <p:nvPr/>
          </p:nvSpPr>
          <p:spPr bwMode="auto">
            <a:xfrm>
              <a:off x="4309" y="1933"/>
              <a:ext cx="340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Line 37"/>
            <p:cNvSpPr>
              <a:spLocks noChangeShapeType="1"/>
            </p:cNvSpPr>
            <p:nvPr/>
          </p:nvSpPr>
          <p:spPr bwMode="auto">
            <a:xfrm>
              <a:off x="4309" y="2206"/>
              <a:ext cx="522" cy="0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Line 38"/>
            <p:cNvSpPr>
              <a:spLocks noChangeShapeType="1"/>
            </p:cNvSpPr>
            <p:nvPr/>
          </p:nvSpPr>
          <p:spPr bwMode="auto">
            <a:xfrm>
              <a:off x="4309" y="2069"/>
              <a:ext cx="431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Text Box 39"/>
            <p:cNvSpPr txBox="1">
              <a:spLocks noChangeArrowheads="1"/>
            </p:cNvSpPr>
            <p:nvPr/>
          </p:nvSpPr>
          <p:spPr bwMode="auto">
            <a:xfrm>
              <a:off x="4830" y="1502"/>
              <a:ext cx="318" cy="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2" name="Text Box 40"/>
            <p:cNvSpPr txBox="1">
              <a:spLocks noChangeArrowheads="1"/>
            </p:cNvSpPr>
            <p:nvPr/>
          </p:nvSpPr>
          <p:spPr bwMode="auto">
            <a:xfrm>
              <a:off x="4173" y="2228"/>
              <a:ext cx="408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 dirty="0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 dirty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3" name="Oval 41"/>
            <p:cNvSpPr>
              <a:spLocks noChangeArrowheads="1"/>
            </p:cNvSpPr>
            <p:nvPr/>
          </p:nvSpPr>
          <p:spPr bwMode="auto">
            <a:xfrm>
              <a:off x="4264" y="2008"/>
              <a:ext cx="68" cy="416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4" name="Object 42"/>
            <p:cNvGraphicFramePr>
              <a:graphicFrameLocks noChangeAspect="1"/>
            </p:cNvGraphicFramePr>
            <p:nvPr/>
          </p:nvGraphicFramePr>
          <p:xfrm>
            <a:off x="2948" y="1502"/>
            <a:ext cx="1166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130040" imgH="393480" progId="Equation.3">
                    <p:embed/>
                  </p:oleObj>
                </mc:Choice>
                <mc:Fallback>
                  <p:oleObj name="公式" r:id="rId3" imgW="1130040" imgH="393480" progId="Equation.3">
                    <p:embed/>
                    <p:pic>
                      <p:nvPicPr>
                        <p:cNvPr id="64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1502"/>
                          <a:ext cx="1166" cy="406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505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AutoShape 43"/>
            <p:cNvSpPr>
              <a:spLocks noChangeArrowheads="1"/>
            </p:cNvSpPr>
            <p:nvPr/>
          </p:nvSpPr>
          <p:spPr bwMode="auto">
            <a:xfrm>
              <a:off x="2245" y="958"/>
              <a:ext cx="1429" cy="272"/>
            </a:xfrm>
            <a:prstGeom prst="wedgeRoundRectCallout">
              <a:avLst>
                <a:gd name="adj1" fmla="val -92968"/>
                <a:gd name="adj2" fmla="val 94852"/>
                <a:gd name="adj3" fmla="val 16667"/>
              </a:avLst>
            </a:prstGeom>
            <a:gradFill rotWithShape="1">
              <a:gsLst>
                <a:gs pos="0">
                  <a:srgbClr val="FFCCFF"/>
                </a:gs>
                <a:gs pos="100000">
                  <a:schemeClr val="bg1"/>
                </a:gs>
              </a:gsLst>
              <a:lin ang="5400000" scaled="1"/>
            </a:gradFill>
            <a:ln w="12700" algn="ctr">
              <a:solidFill>
                <a:srgbClr val="66FF99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r>
                <a:rPr lang="zh-CN" altLang="en-US" dirty="0"/>
                <a:t>水面不断下降</a:t>
              </a:r>
            </a:p>
          </p:txBody>
        </p:sp>
      </p:grp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1556586" y="4125059"/>
            <a:ext cx="2317835" cy="463846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50000">
                <a:schemeClr val="bg1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49" charset="-122"/>
              </a:rPr>
              <a:t>位变加速度说明 </a:t>
            </a:r>
          </a:p>
        </p:txBody>
      </p:sp>
      <p:grpSp>
        <p:nvGrpSpPr>
          <p:cNvPr id="105" name="Group 2"/>
          <p:cNvGrpSpPr>
            <a:grpSpLocks/>
          </p:cNvGrpSpPr>
          <p:nvPr/>
        </p:nvGrpSpPr>
        <p:grpSpPr bwMode="auto">
          <a:xfrm>
            <a:off x="2232184" y="4356984"/>
            <a:ext cx="7032169" cy="2527449"/>
            <a:chOff x="317" y="686"/>
            <a:chExt cx="5035" cy="2173"/>
          </a:xfrm>
        </p:grpSpPr>
        <p:sp>
          <p:nvSpPr>
            <p:cNvPr id="106" name="Text Box 3"/>
            <p:cNvSpPr txBox="1">
              <a:spLocks noChangeArrowheads="1"/>
            </p:cNvSpPr>
            <p:nvPr/>
          </p:nvSpPr>
          <p:spPr bwMode="auto">
            <a:xfrm>
              <a:off x="4286" y="2364"/>
              <a:ext cx="347" cy="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7" name="Line 4"/>
            <p:cNvSpPr>
              <a:spLocks noChangeShapeType="1"/>
            </p:cNvSpPr>
            <p:nvPr/>
          </p:nvSpPr>
          <p:spPr bwMode="auto">
            <a:xfrm>
              <a:off x="521" y="2636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Line 5"/>
            <p:cNvSpPr>
              <a:spLocks noChangeShapeType="1"/>
            </p:cNvSpPr>
            <p:nvPr/>
          </p:nvSpPr>
          <p:spPr bwMode="auto">
            <a:xfrm>
              <a:off x="521" y="958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" name="Line 6"/>
            <p:cNvSpPr>
              <a:spLocks noChangeShapeType="1"/>
            </p:cNvSpPr>
            <p:nvPr/>
          </p:nvSpPr>
          <p:spPr bwMode="auto">
            <a:xfrm>
              <a:off x="521" y="1298"/>
              <a:ext cx="1452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" name="Line 7"/>
            <p:cNvSpPr>
              <a:spLocks noChangeShapeType="1"/>
            </p:cNvSpPr>
            <p:nvPr/>
          </p:nvSpPr>
          <p:spPr bwMode="auto">
            <a:xfrm>
              <a:off x="521" y="935"/>
              <a:ext cx="0" cy="17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Line 8"/>
            <p:cNvSpPr>
              <a:spLocks noChangeShapeType="1"/>
            </p:cNvSpPr>
            <p:nvPr/>
          </p:nvSpPr>
          <p:spPr bwMode="auto">
            <a:xfrm>
              <a:off x="1973" y="935"/>
              <a:ext cx="0" cy="12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" name="Line 9"/>
            <p:cNvSpPr>
              <a:spLocks noChangeShapeType="1"/>
            </p:cNvSpPr>
            <p:nvPr/>
          </p:nvSpPr>
          <p:spPr bwMode="auto">
            <a:xfrm>
              <a:off x="1973" y="2205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" name="Line 10"/>
            <p:cNvSpPr>
              <a:spLocks noChangeShapeType="1"/>
            </p:cNvSpPr>
            <p:nvPr/>
          </p:nvSpPr>
          <p:spPr bwMode="auto">
            <a:xfrm>
              <a:off x="1973" y="2455"/>
              <a:ext cx="14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" name="Line 11"/>
            <p:cNvSpPr>
              <a:spLocks noChangeShapeType="1"/>
            </p:cNvSpPr>
            <p:nvPr/>
          </p:nvSpPr>
          <p:spPr bwMode="auto">
            <a:xfrm>
              <a:off x="1973" y="2455"/>
              <a:ext cx="0" cy="1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5" name="Line 12"/>
            <p:cNvSpPr>
              <a:spLocks noChangeShapeType="1"/>
            </p:cNvSpPr>
            <p:nvPr/>
          </p:nvSpPr>
          <p:spPr bwMode="auto">
            <a:xfrm>
              <a:off x="4377" y="2273"/>
              <a:ext cx="5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" name="Line 13"/>
            <p:cNvSpPr>
              <a:spLocks noChangeShapeType="1"/>
            </p:cNvSpPr>
            <p:nvPr/>
          </p:nvSpPr>
          <p:spPr bwMode="auto">
            <a:xfrm flipV="1">
              <a:off x="4377" y="2387"/>
              <a:ext cx="5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Line 14"/>
            <p:cNvSpPr>
              <a:spLocks noChangeShapeType="1"/>
            </p:cNvSpPr>
            <p:nvPr/>
          </p:nvSpPr>
          <p:spPr bwMode="auto">
            <a:xfrm>
              <a:off x="4966" y="2273"/>
              <a:ext cx="0" cy="1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8" name="Line 15"/>
            <p:cNvSpPr>
              <a:spLocks noChangeShapeType="1"/>
            </p:cNvSpPr>
            <p:nvPr/>
          </p:nvSpPr>
          <p:spPr bwMode="auto">
            <a:xfrm>
              <a:off x="3447" y="2205"/>
              <a:ext cx="930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9" name="Line 16"/>
            <p:cNvSpPr>
              <a:spLocks noChangeShapeType="1"/>
            </p:cNvSpPr>
            <p:nvPr/>
          </p:nvSpPr>
          <p:spPr bwMode="auto">
            <a:xfrm flipV="1">
              <a:off x="3424" y="2387"/>
              <a:ext cx="976" cy="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0" name="Line 17"/>
            <p:cNvSpPr>
              <a:spLocks noChangeShapeType="1"/>
            </p:cNvSpPr>
            <p:nvPr/>
          </p:nvSpPr>
          <p:spPr bwMode="auto">
            <a:xfrm>
              <a:off x="317" y="2318"/>
              <a:ext cx="5035" cy="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" name="AutoShape 18"/>
            <p:cNvSpPr>
              <a:spLocks noChangeAspect="1" noChangeArrowheads="1"/>
            </p:cNvSpPr>
            <p:nvPr/>
          </p:nvSpPr>
          <p:spPr bwMode="auto">
            <a:xfrm rot="10800000">
              <a:off x="771" y="1218"/>
              <a:ext cx="116" cy="57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>
                <a:spcBef>
                  <a:spcPct val="0"/>
                </a:spcBef>
              </a:pPr>
              <a:endParaRPr lang="zh-CN" altLang="en-US"/>
            </a:p>
          </p:txBody>
        </p:sp>
        <p:sp>
          <p:nvSpPr>
            <p:cNvPr id="122" name="Text Box 19"/>
            <p:cNvSpPr txBox="1">
              <a:spLocks noChangeArrowheads="1"/>
            </p:cNvSpPr>
            <p:nvPr/>
          </p:nvSpPr>
          <p:spPr bwMode="auto">
            <a:xfrm>
              <a:off x="1020" y="935"/>
              <a:ext cx="289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" name="Line 20"/>
            <p:cNvSpPr>
              <a:spLocks noChangeShapeType="1"/>
            </p:cNvSpPr>
            <p:nvPr/>
          </p:nvSpPr>
          <p:spPr bwMode="auto">
            <a:xfrm flipV="1">
              <a:off x="748" y="1343"/>
              <a:ext cx="17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21"/>
            <p:cNvSpPr>
              <a:spLocks noChangeShapeType="1"/>
            </p:cNvSpPr>
            <p:nvPr/>
          </p:nvSpPr>
          <p:spPr bwMode="auto">
            <a:xfrm>
              <a:off x="816" y="1366"/>
              <a:ext cx="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22"/>
            <p:cNvSpPr>
              <a:spLocks noChangeShapeType="1"/>
            </p:cNvSpPr>
            <p:nvPr/>
          </p:nvSpPr>
          <p:spPr bwMode="auto">
            <a:xfrm>
              <a:off x="793" y="1366"/>
              <a:ext cx="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23"/>
            <p:cNvSpPr>
              <a:spLocks noChangeShapeType="1"/>
            </p:cNvSpPr>
            <p:nvPr/>
          </p:nvSpPr>
          <p:spPr bwMode="auto">
            <a:xfrm>
              <a:off x="793" y="1389"/>
              <a:ext cx="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24"/>
            <p:cNvSpPr>
              <a:spLocks noChangeShapeType="1"/>
            </p:cNvSpPr>
            <p:nvPr/>
          </p:nvSpPr>
          <p:spPr bwMode="auto">
            <a:xfrm>
              <a:off x="4377" y="2319"/>
              <a:ext cx="363" cy="0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Text Box 25"/>
            <p:cNvSpPr txBox="1">
              <a:spLocks noChangeArrowheads="1"/>
            </p:cNvSpPr>
            <p:nvPr/>
          </p:nvSpPr>
          <p:spPr bwMode="auto">
            <a:xfrm>
              <a:off x="3583" y="2409"/>
              <a:ext cx="409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" name="Oval 26"/>
            <p:cNvSpPr>
              <a:spLocks noChangeArrowheads="1"/>
            </p:cNvSpPr>
            <p:nvPr/>
          </p:nvSpPr>
          <p:spPr bwMode="auto">
            <a:xfrm>
              <a:off x="4332" y="2105"/>
              <a:ext cx="68" cy="44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0" name="AutoShape 27"/>
            <p:cNvSpPr>
              <a:spLocks noChangeArrowheads="1"/>
            </p:cNvSpPr>
            <p:nvPr/>
          </p:nvSpPr>
          <p:spPr bwMode="auto">
            <a:xfrm>
              <a:off x="2358" y="686"/>
              <a:ext cx="1429" cy="272"/>
            </a:xfrm>
            <a:prstGeom prst="wedgeRoundRectCallout">
              <a:avLst>
                <a:gd name="adj1" fmla="val -96116"/>
                <a:gd name="adj2" fmla="val 143384"/>
                <a:gd name="adj3" fmla="val 16667"/>
              </a:avLst>
            </a:prstGeom>
            <a:gradFill rotWithShape="1">
              <a:gsLst>
                <a:gs pos="0">
                  <a:srgbClr val="FFCCFF"/>
                </a:gs>
                <a:gs pos="100000">
                  <a:schemeClr val="bg1"/>
                </a:gs>
              </a:gsLst>
              <a:lin ang="5400000" scaled="1"/>
            </a:gradFill>
            <a:ln w="12700" algn="ctr">
              <a:solidFill>
                <a:srgbClr val="66FF99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r>
                <a:rPr lang="zh-CN" altLang="en-US" dirty="0"/>
                <a:t>水面保持恒定</a:t>
              </a:r>
            </a:p>
          </p:txBody>
        </p:sp>
        <p:sp>
          <p:nvSpPr>
            <p:cNvPr id="131" name="Oval 28"/>
            <p:cNvSpPr>
              <a:spLocks noChangeArrowheads="1"/>
            </p:cNvSpPr>
            <p:nvPr/>
          </p:nvSpPr>
          <p:spPr bwMode="auto">
            <a:xfrm>
              <a:off x="3651" y="2105"/>
              <a:ext cx="68" cy="44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2" name="Line 29"/>
            <p:cNvSpPr>
              <a:spLocks noChangeShapeType="1"/>
            </p:cNvSpPr>
            <p:nvPr/>
          </p:nvSpPr>
          <p:spPr bwMode="auto">
            <a:xfrm>
              <a:off x="3719" y="2341"/>
              <a:ext cx="340" cy="0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33" name="Object 30"/>
          <p:cNvGraphicFramePr>
            <a:graphicFrameLocks noGrp="1" noChangeAspect="1"/>
          </p:cNvGraphicFramePr>
          <p:nvPr>
            <p:ph/>
          </p:nvPr>
        </p:nvGraphicFramePr>
        <p:xfrm>
          <a:off x="5973912" y="5196053"/>
          <a:ext cx="21605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307880" imgH="393480" progId="Equation.3">
                  <p:embed/>
                </p:oleObj>
              </mc:Choice>
              <mc:Fallback>
                <p:oleObj name="公式" r:id="rId5" imgW="1307880" imgH="393480" progId="Equation.3">
                  <p:embed/>
                  <p:pic>
                    <p:nvPicPr>
                      <p:cNvPr id="13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912" y="5196053"/>
                        <a:ext cx="2160588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505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标题 1">
            <a:extLst>
              <a:ext uri="{FF2B5EF4-FFF2-40B4-BE49-F238E27FC236}">
                <a16:creationId xmlns:a16="http://schemas.microsoft.com/office/drawing/2014/main" id="{758CB644-8291-4AB1-85B6-0C1793954421}"/>
              </a:ext>
            </a:extLst>
          </p:cNvPr>
          <p:cNvSpPr txBox="1">
            <a:spLocks/>
          </p:cNvSpPr>
          <p:nvPr/>
        </p:nvSpPr>
        <p:spPr>
          <a:xfrm>
            <a:off x="387645" y="257632"/>
            <a:ext cx="11416713" cy="454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ea typeface="+mj-ea"/>
                <a:cs typeface="黑体" panose="02010609060101010101" pitchFamily="49" charset="-122"/>
              </a:defRPr>
            </a:lvl1pPr>
          </a:lstStyle>
          <a:p>
            <a:r>
              <a:rPr lang="zh-CN" altLang="en-US" kern="0"/>
              <a:t>示例：水箱放水</a:t>
            </a:r>
            <a:endParaRPr lang="en-US" kern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115E27-D298-406E-9188-16E7213D83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B79D58-03BC-486F-AB99-D8466DDEB336}"/>
              </a:ext>
            </a:extLst>
          </p:cNvPr>
          <p:cNvSpPr/>
          <p:nvPr/>
        </p:nvSpPr>
        <p:spPr>
          <a:xfrm>
            <a:off x="387645" y="1219200"/>
            <a:ext cx="6240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其他流体的物理量，比如压强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的变化，也可以表示为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C92B7-39AB-4535-8E63-CA0948BC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76" y="1765389"/>
            <a:ext cx="4920687" cy="82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DB60F2-F301-4F7B-82D3-D8FA8170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76" y="2739468"/>
            <a:ext cx="4512687" cy="7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63011B-00BB-479B-A8DB-9497608C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74" y="3706682"/>
            <a:ext cx="6095889" cy="2340000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17EE8E1D-1AE9-4252-9884-2804CF0C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1CEE23-97F8-48A5-9EBB-4D30466122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4CAD3-5580-4369-A2E3-84A6963F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F05BE5-E87A-4B95-ADCC-23E298DE9687}"/>
              </a:ext>
            </a:extLst>
          </p:cNvPr>
          <p:cNvSpPr/>
          <p:nvPr/>
        </p:nvSpPr>
        <p:spPr>
          <a:xfrm>
            <a:off x="152400" y="1254966"/>
            <a:ext cx="2364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对牛顿流体，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有第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章的关系式：</a:t>
            </a:r>
            <a:endParaRPr 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656C2E-704E-47B1-B24F-056A3F53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914400"/>
            <a:ext cx="2682240" cy="6183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D77A83-F4C9-493C-A5C9-053EDE1B1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17" y="1538247"/>
            <a:ext cx="2647406" cy="696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651341-504D-4119-8AEA-D3BFB086F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834" y="2234933"/>
            <a:ext cx="2612571" cy="635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209AB0-22FE-4DAE-8345-2900049CB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914400"/>
            <a:ext cx="2978331" cy="6313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C0DBC9-7077-4A0F-9797-7C026753D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991" y="1608909"/>
            <a:ext cx="2891246" cy="544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054443-0604-4734-B9B4-9381F85B0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430" y="2182330"/>
            <a:ext cx="2873829" cy="618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06761C-C4EC-4C49-B16B-AC9A2D30A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457" y="3102428"/>
            <a:ext cx="6183086" cy="6531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0CD107-46BA-4CBE-88FF-7EB3C4219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3819892"/>
            <a:ext cx="6183086" cy="6487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35D950-EDA2-49F4-BEA9-013DF33917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4383" y="4572514"/>
            <a:ext cx="6200503" cy="66185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1574C79-7E99-4350-879B-CFF4D81D4A14}"/>
              </a:ext>
            </a:extLst>
          </p:cNvPr>
          <p:cNvSpPr/>
          <p:nvPr/>
        </p:nvSpPr>
        <p:spPr>
          <a:xfrm>
            <a:off x="179294" y="374871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动量方程可以表达为：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91884F6-12FB-45E3-A43B-155F77734A1C}"/>
              </a:ext>
            </a:extLst>
          </p:cNvPr>
          <p:cNvSpPr txBox="1">
            <a:spLocks/>
          </p:cNvSpPr>
          <p:nvPr/>
        </p:nvSpPr>
        <p:spPr>
          <a:xfrm>
            <a:off x="2362200" y="5336645"/>
            <a:ext cx="86106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4" b="1" i="0">
                <a:solidFill>
                  <a:srgbClr val="C00000"/>
                </a:solidFill>
                <a:latin typeface="黑体" panose="02010609060101010101" pitchFamily="49" charset="-122"/>
                <a:ea typeface="+mj-ea"/>
                <a:cs typeface="黑体" panose="02010609060101010101" pitchFamily="49" charset="-122"/>
              </a:defRPr>
            </a:lvl1pPr>
          </a:lstStyle>
          <a:p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最复杂的偏微分方程（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PDE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）：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牛顿流体的纳维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斯托克斯方程</a:t>
            </a:r>
            <a:endParaRPr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Navier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-Stokes equations for Newtonian fluid)</a:t>
            </a:r>
            <a:endParaRPr lang="en-US" sz="2000" kern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E51944-E614-4136-813F-D75148F0B675}"/>
              </a:ext>
            </a:extLst>
          </p:cNvPr>
          <p:cNvSpPr/>
          <p:nvPr/>
        </p:nvSpPr>
        <p:spPr>
          <a:xfrm>
            <a:off x="1143000" y="6138703"/>
            <a:ext cx="900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千禧年七大数学难题之一  </a:t>
            </a:r>
            <a:r>
              <a:rPr lang="en-US" altLang="zh-CN" sz="2400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Navier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-Stokes existence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smoothness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585AD2-9800-4FD7-BE60-736F1FE9D5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ACA5E89-D871-4B11-B08F-8D337CD91B0C}"/>
              </a:ext>
            </a:extLst>
          </p:cNvPr>
          <p:cNvSpPr/>
          <p:nvPr/>
        </p:nvSpPr>
        <p:spPr>
          <a:xfrm>
            <a:off x="228600" y="190500"/>
            <a:ext cx="10972800" cy="55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层流流体微元分析方法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B71FCE-4496-4D83-A27C-FA7933AB6EFC}"/>
              </a:ext>
            </a:extLst>
          </p:cNvPr>
          <p:cNvSpPr/>
          <p:nvPr/>
        </p:nvSpPr>
        <p:spPr>
          <a:xfrm>
            <a:off x="758868" y="979220"/>
            <a:ext cx="4783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层流与湍流 </a:t>
            </a:r>
            <a:endParaRPr kumimoji="1" lang="en-US" altLang="zh-CN" sz="2400" b="1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kumimoji="1" lang="zh-CN" altLang="en-US" sz="2400" b="1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1"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laminar flow &amp; turbulent flow</a:t>
            </a:r>
            <a:r>
              <a:rPr kumimoji="1" lang="zh-CN" altLang="en-US" sz="2400" b="1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54EFC-DAF4-4C14-8397-FCD37EB7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2" y="1951516"/>
            <a:ext cx="4572000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979F81-CFEB-4F3E-B07A-C3D5C6C5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602584"/>
            <a:ext cx="2037806" cy="4441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53E2DE-6C5D-41DE-9889-015039CC2F22}"/>
              </a:ext>
            </a:extLst>
          </p:cNvPr>
          <p:cNvSpPr/>
          <p:nvPr/>
        </p:nvSpPr>
        <p:spPr>
          <a:xfrm>
            <a:off x="1524000" y="6046721"/>
            <a:ext cx="3025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雷诺数、</a:t>
            </a:r>
            <a:r>
              <a:rPr kumimoji="1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Reynolds number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008F0D-40A1-489E-BD09-1605D279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460110"/>
            <a:ext cx="4114800" cy="39162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175AE68-87D4-472C-A402-BD8FEF951968}"/>
              </a:ext>
            </a:extLst>
          </p:cNvPr>
          <p:cNvSpPr/>
          <p:nvPr/>
        </p:nvSpPr>
        <p:spPr>
          <a:xfrm>
            <a:off x="8265897" y="59436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分层流动和强对流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CD3898-94A0-4771-93FA-14F5EF22BA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2F05BE5-E87A-4B95-ADCC-23E298DE9687}"/>
              </a:ext>
            </a:extLst>
          </p:cNvPr>
          <p:cNvSpPr/>
          <p:nvPr/>
        </p:nvSpPr>
        <p:spPr>
          <a:xfrm>
            <a:off x="406159" y="114396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对不可压缩流动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574C79-7E99-4350-879B-CFF4D81D4A14}"/>
              </a:ext>
            </a:extLst>
          </p:cNvPr>
          <p:cNvSpPr/>
          <p:nvPr/>
        </p:nvSpPr>
        <p:spPr>
          <a:xfrm>
            <a:off x="452559" y="1752600"/>
            <a:ext cx="2052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NS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方程化简为：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57422F-71AE-40FB-90DC-22F78BDD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85293"/>
            <a:ext cx="1243774" cy="358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B7D412-0303-489B-86FE-C0F0AAAD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52452"/>
            <a:ext cx="4796037" cy="25908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C85F46D-3372-4FD4-B6DC-4621B6F808EC}"/>
              </a:ext>
            </a:extLst>
          </p:cNvPr>
          <p:cNvSpPr/>
          <p:nvPr/>
        </p:nvSpPr>
        <p:spPr>
          <a:xfrm>
            <a:off x="484093" y="439760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写成矢量形式：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BA0299-3512-4B84-A186-FAC310693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397603"/>
            <a:ext cx="2525486" cy="5617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E1FA46-AF01-4115-B98B-B987D4593548}"/>
              </a:ext>
            </a:extLst>
          </p:cNvPr>
          <p:cNvCxnSpPr/>
          <p:nvPr/>
        </p:nvCxnSpPr>
        <p:spPr>
          <a:xfrm>
            <a:off x="2819400" y="5105400"/>
            <a:ext cx="252548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6606D41-2F22-418C-A41F-DB078F3F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248450"/>
            <a:ext cx="3074737" cy="114783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B8C8004-52F9-4147-93F0-FCBF4B6DDDCA}"/>
              </a:ext>
            </a:extLst>
          </p:cNvPr>
          <p:cNvSpPr/>
          <p:nvPr/>
        </p:nvSpPr>
        <p:spPr>
          <a:xfrm>
            <a:off x="504264" y="5714036"/>
            <a:ext cx="5694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如果无黏性，则变为欧拉方程 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(Euler’s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equation)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176E28D-3281-496D-8E64-BE6A405C2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84" y="5608201"/>
            <a:ext cx="2200231" cy="784978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D420A3F-628B-487E-AADF-9BD8772DB895}"/>
              </a:ext>
            </a:extLst>
          </p:cNvPr>
          <p:cNvCxnSpPr/>
          <p:nvPr/>
        </p:nvCxnSpPr>
        <p:spPr>
          <a:xfrm>
            <a:off x="6128656" y="6477000"/>
            <a:ext cx="2525486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E6B908-E4D1-40A3-8EAC-15EE0B02B2A5}"/>
              </a:ext>
            </a:extLst>
          </p:cNvPr>
          <p:cNvCxnSpPr/>
          <p:nvPr/>
        </p:nvCxnSpPr>
        <p:spPr>
          <a:xfrm>
            <a:off x="5867400" y="4797713"/>
            <a:ext cx="1219200" cy="0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1FAF19-23B1-4321-A99F-171BB6F38E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762000" y="228600"/>
            <a:ext cx="61382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柱坐标系不可压缩牛顿流体的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N-S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39D48-D279-458B-BC6B-E3BA836BF34B}"/>
              </a:ext>
            </a:extLst>
          </p:cNvPr>
          <p:cNvSpPr/>
          <p:nvPr/>
        </p:nvSpPr>
        <p:spPr>
          <a:xfrm>
            <a:off x="2743200" y="6019800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教材附录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endParaRPr 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26ADA4-44AD-4E22-B429-C63A5F0E2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39"/>
          <a:stretch/>
        </p:blipFill>
        <p:spPr>
          <a:xfrm>
            <a:off x="4739311" y="894884"/>
            <a:ext cx="7445965" cy="410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095E80-9F22-4A06-8616-9880C60B4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08"/>
          <a:stretch/>
        </p:blipFill>
        <p:spPr>
          <a:xfrm>
            <a:off x="4669723" y="4876800"/>
            <a:ext cx="7508829" cy="18592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FA60A4-E986-4089-9A9B-FE0A97CE9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83" y="1609604"/>
            <a:ext cx="440274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80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57200" y="263876"/>
            <a:ext cx="61382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球坐标系不可压缩牛顿流体的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N-S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CCB19F-E13E-4C27-B0A3-6F70C3E9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56" y="990600"/>
            <a:ext cx="7288585" cy="547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712BC1-95B4-448D-B67E-647007AA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3" y="2241000"/>
            <a:ext cx="436874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31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4855B-70F6-41E2-9D91-F43BF84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：垂直平板间的不可压缩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牛顿流体定常流动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D492C3-AAE3-498C-855F-D1973E20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1846217" cy="48071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36516-6F04-4B2F-901D-5735A6D5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37055"/>
            <a:ext cx="2737311" cy="61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AAB8A6-FC95-430A-9FE8-5E29B515A87A}"/>
              </a:ext>
            </a:extLst>
          </p:cNvPr>
          <p:cNvSpPr/>
          <p:nvPr/>
        </p:nvSpPr>
        <p:spPr>
          <a:xfrm>
            <a:off x="2294782" y="1143000"/>
            <a:ext cx="2565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求解不可压缩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NS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方程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3E787A-164E-4EA4-9BF8-1387C6B27CDF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03341"/>
            <a:ext cx="4958715" cy="19157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11558A-963C-487F-B592-2A751C43FC33}"/>
              </a:ext>
            </a:extLst>
          </p:cNvPr>
          <p:cNvSpPr/>
          <p:nvPr/>
        </p:nvSpPr>
        <p:spPr>
          <a:xfrm>
            <a:off x="2438400" y="213360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各项表达式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6A82B8-DA6E-4734-AC3F-5328A16C0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971799"/>
            <a:ext cx="373248" cy="6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ABE4379-9402-4D41-811F-A7DF24313544}"/>
              </a:ext>
            </a:extLst>
          </p:cNvPr>
          <p:cNvSpPr/>
          <p:nvPr/>
        </p:nvSpPr>
        <p:spPr>
          <a:xfrm>
            <a:off x="8755248" y="306923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为常数</a:t>
            </a:r>
            <a:endParaRPr 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797C3A-C43D-46AA-9DE9-48070165A0A2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62017"/>
            <a:ext cx="1997710" cy="65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1670B09-D441-4FA1-86EB-84E358AF5AE4}"/>
              </a:ext>
            </a:extLst>
          </p:cNvPr>
          <p:cNvSpPr/>
          <p:nvPr/>
        </p:nvSpPr>
        <p:spPr>
          <a:xfrm>
            <a:off x="7427893" y="3891209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只有在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方向存在速度分量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B116C5-7C0E-4CAB-A389-AEE095DE8E9C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76800"/>
            <a:ext cx="3276600" cy="85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93E7B24-2038-493A-8DAA-A150C90146D4}"/>
              </a:ext>
            </a:extLst>
          </p:cNvPr>
          <p:cNvSpPr/>
          <p:nvPr/>
        </p:nvSpPr>
        <p:spPr>
          <a:xfrm>
            <a:off x="2590800" y="5027900"/>
            <a:ext cx="24384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得到控制方程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(governing equations)</a:t>
            </a:r>
            <a:endParaRPr 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17DDE5-6E97-45EB-B02F-F2E354852CB0}"/>
              </a:ext>
            </a:extLst>
          </p:cNvPr>
          <p:cNvSpPr/>
          <p:nvPr/>
        </p:nvSpPr>
        <p:spPr>
          <a:xfrm>
            <a:off x="10134600" y="19812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为什么？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FA8DE7-CD32-43A4-A166-2C96E093EE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015" b="36186"/>
          <a:stretch/>
        </p:blipFill>
        <p:spPr>
          <a:xfrm>
            <a:off x="5191878" y="982607"/>
            <a:ext cx="4796037" cy="772018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04034F-31BD-472F-875D-188F81B796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DEB74-0FB5-46DF-9513-C5766CF9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937"/>
            <a:ext cx="11416713" cy="4546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AC02C-356D-4D8B-B28F-8B90F8A993EB}"/>
              </a:ext>
            </a:extLst>
          </p:cNvPr>
          <p:cNvSpPr/>
          <p:nvPr/>
        </p:nvSpPr>
        <p:spPr>
          <a:xfrm>
            <a:off x="685800" y="1066800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积分一次，得到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0BEAC5-4E7C-4804-B267-8BCAFEF73939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3129915" cy="6915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FEA3C9-4886-417D-9FD7-4134C89A2974}"/>
              </a:ext>
            </a:extLst>
          </p:cNvPr>
          <p:cNvSpPr/>
          <p:nvPr/>
        </p:nvSpPr>
        <p:spPr>
          <a:xfrm>
            <a:off x="685800" y="2209800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再对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积分一次，得到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680D1-48F9-4068-8C5A-5226FAE65B29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05318"/>
            <a:ext cx="3804285" cy="8489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9D8B16D-F1E2-4D5A-A38E-46CE0D6CFBB7}"/>
                  </a:ext>
                </a:extLst>
              </p:cNvPr>
              <p:cNvSpPr/>
              <p:nvPr/>
            </p:nvSpPr>
            <p:spPr>
              <a:xfrm>
                <a:off x="3657600" y="3334871"/>
                <a:ext cx="354430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以及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 baseline="-250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9D8B16D-F1E2-4D5A-A38E-46CE0D6CF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334871"/>
                <a:ext cx="3544304" cy="39126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60E755B-4DA3-4F96-BC0D-170F95BF6120}"/>
              </a:ext>
            </a:extLst>
          </p:cNvPr>
          <p:cNvSpPr/>
          <p:nvPr/>
        </p:nvSpPr>
        <p:spPr>
          <a:xfrm>
            <a:off x="582200" y="3323524"/>
            <a:ext cx="9802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利用平板上的两个边界条件                                                    </a:t>
            </a:r>
            <a:r>
              <a:rPr kumimoji="1" lang="zh-CN" altLang="en-US" sz="2000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，可以确定两个积分常数，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29770F-81CE-4F23-80CF-B933B6B354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67" y="3967872"/>
            <a:ext cx="4331201" cy="75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3DEDC3-7FFA-46E6-8237-486AD667BA74}"/>
              </a:ext>
            </a:extLst>
          </p:cNvPr>
          <p:cNvSpPr/>
          <p:nvPr/>
        </p:nvSpPr>
        <p:spPr>
          <a:xfrm>
            <a:off x="474314" y="484811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最终的速度表达式为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4B3E29-FC1D-49AF-A184-01182F2A4EED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712" y="4812766"/>
            <a:ext cx="4663888" cy="15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C06FFD-C87C-418A-BF6C-A790BD4201E1}"/>
              </a:ext>
            </a:extLst>
          </p:cNvPr>
          <p:cNvSpPr/>
          <p:nvPr/>
        </p:nvSpPr>
        <p:spPr>
          <a:xfrm>
            <a:off x="8610600" y="495908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两个速度的线性叠加！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为什么？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07BB6E-5D14-459B-9F4B-5626377CEA48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52" y="360214"/>
            <a:ext cx="3276600" cy="85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6537B3-09BD-4C3F-ACFF-40551A30ED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46CA4-72ED-4607-972C-1C48ADD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7C8DD-1A70-40EF-8269-357EF2FC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66800"/>
            <a:ext cx="6466451" cy="486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702493-AD11-4795-A70B-CD748408D080}"/>
              </a:ext>
            </a:extLst>
          </p:cNvPr>
          <p:cNvSpPr/>
          <p:nvPr/>
        </p:nvSpPr>
        <p:spPr>
          <a:xfrm>
            <a:off x="4876800" y="608130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不同运动速度的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叠加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26D0A1-1390-4C49-B7B6-D9E1CE1B4D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5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4855B-70F6-41E2-9D91-F43BF84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：无黏流体旋转流动的自由面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free surface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11558A-963C-487F-B592-2A751C43FC33}"/>
              </a:ext>
            </a:extLst>
          </p:cNvPr>
          <p:cNvSpPr/>
          <p:nvPr/>
        </p:nvSpPr>
        <p:spPr>
          <a:xfrm>
            <a:off x="1066800" y="4800600"/>
            <a:ext cx="4493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已知：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流动速度与距离成反比</a:t>
            </a:r>
            <a:endParaRPr kumimoji="1" lang="en-US" altLang="zh-CN" sz="24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kumimoji="1"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无黏</a:t>
            </a:r>
            <a:endParaRPr kumimoji="1" lang="en-US" altLang="zh-CN" sz="24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求：自由面怎么变化？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69A1094-3653-4869-B236-05E12775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5767539" cy="3200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E052FC-BFA5-4514-A6E4-A4E0167EF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305000"/>
            <a:ext cx="4591881" cy="424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A0EFA1C-AE27-4608-AADB-3870258A7258}"/>
              </a:ext>
            </a:extLst>
          </p:cNvPr>
          <p:cNvSpPr/>
          <p:nvPr/>
        </p:nvSpPr>
        <p:spPr>
          <a:xfrm>
            <a:off x="8382000" y="5715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柱坐标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B29465-6B69-4D83-B000-03D6D58ACF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28710-02EA-4618-907D-080624B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BE3BD3-FFCC-4C4B-A5BD-35CB4E56FB18}"/>
              </a:ext>
            </a:extLst>
          </p:cNvPr>
          <p:cNvSpPr/>
          <p:nvPr/>
        </p:nvSpPr>
        <p:spPr>
          <a:xfrm>
            <a:off x="567583" y="180025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控制方程为欧拉方程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0EBC32-ED8A-4642-A77C-D25C4DCBA430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52600"/>
            <a:ext cx="193230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256287-E0BF-4C30-BD5E-D185E764AD0D}"/>
              </a:ext>
            </a:extLst>
          </p:cNvPr>
          <p:cNvSpPr/>
          <p:nvPr/>
        </p:nvSpPr>
        <p:spPr>
          <a:xfrm>
            <a:off x="559379" y="1219200"/>
            <a:ext cx="9161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出发点：压强沿自由面为常数，因此如果压强确定了，自由面变化也就确定了。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387E0D-A795-4E71-9A9B-B3D8F139CF93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995773"/>
            <a:ext cx="1039495" cy="260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1356D0-7CE5-4E56-A1DC-F114609F7012}"/>
              </a:ext>
            </a:extLst>
          </p:cNvPr>
          <p:cNvSpPr/>
          <p:nvPr/>
        </p:nvSpPr>
        <p:spPr>
          <a:xfrm>
            <a:off x="7357964" y="192621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这里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3D3851-3BD4-4D95-9BE1-78BE385A3FEB}"/>
              </a:ext>
            </a:extLst>
          </p:cNvPr>
          <p:cNvSpPr/>
          <p:nvPr/>
        </p:nvSpPr>
        <p:spPr>
          <a:xfrm>
            <a:off x="556030" y="2590800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在转子和流体的接触面上，流体速度与转子速度相同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D3C36E-8214-4BF6-A3EE-B4CBA9824442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0" y="2485782"/>
            <a:ext cx="1823085" cy="66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C6C63B-9267-4D40-B6B7-1056D024AB25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664520"/>
            <a:ext cx="974090" cy="32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8E2F228-8FC4-4648-90FC-1887471A5150}"/>
              </a:ext>
            </a:extLst>
          </p:cNvPr>
          <p:cNvSpPr/>
          <p:nvPr/>
        </p:nvSpPr>
        <p:spPr>
          <a:xfrm>
            <a:off x="8990278" y="262157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E79170-3593-48BD-970F-5CA38AF22A30}"/>
              </a:ext>
            </a:extLst>
          </p:cNvPr>
          <p:cNvSpPr/>
          <p:nvPr/>
        </p:nvSpPr>
        <p:spPr>
          <a:xfrm>
            <a:off x="556030" y="331320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代入                    得到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005805-4739-46BE-860D-D287EEB819F4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60250"/>
            <a:ext cx="1039495" cy="26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EB744A-D96C-49B5-B266-22590262302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21" y="3149992"/>
            <a:ext cx="163228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215D6F-21C4-49C5-B943-4F3BA4A309BB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188" y="3864232"/>
            <a:ext cx="306451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FD6C138-ABB0-47E5-AE41-68CCA4245E05}"/>
              </a:ext>
            </a:extLst>
          </p:cNvPr>
          <p:cNvSpPr/>
          <p:nvPr/>
        </p:nvSpPr>
        <p:spPr>
          <a:xfrm>
            <a:off x="612255" y="405163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求全导数</a:t>
            </a:r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F42365-98DD-4947-A7D5-5B204C6BBFF7}"/>
              </a:ext>
            </a:extLst>
          </p:cNvPr>
          <p:cNvSpPr/>
          <p:nvPr/>
        </p:nvSpPr>
        <p:spPr>
          <a:xfrm>
            <a:off x="630351" y="4878652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考虑到                              ，上式可变成</a:t>
            </a:r>
            <a:endParaRPr 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682867-512D-4F9C-B07A-3B403728148F}"/>
              </a:ext>
            </a:extLst>
          </p:cNvPr>
          <p:cNvPicPr/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59" y="4878652"/>
            <a:ext cx="1642343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4CC6CD5-07CA-4B45-BD63-229B116BF65E}"/>
              </a:ext>
            </a:extLst>
          </p:cNvPr>
          <p:cNvPicPr/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6" y="4762456"/>
            <a:ext cx="2933700" cy="75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E5F354A1-4CD8-48FB-A8A1-3DF4730D0B98}"/>
              </a:ext>
            </a:extLst>
          </p:cNvPr>
          <p:cNvGrpSpPr/>
          <p:nvPr/>
        </p:nvGrpSpPr>
        <p:grpSpPr>
          <a:xfrm>
            <a:off x="1088481" y="5816218"/>
            <a:ext cx="5259681" cy="746815"/>
            <a:chOff x="1088481" y="5816218"/>
            <a:chExt cx="5259681" cy="74681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D9A55F7-41A9-4804-B299-13CBF855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14462" y="5816218"/>
              <a:ext cx="2933700" cy="30043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E44C2A6-0168-4F8F-BB33-6F2EA7BCB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4462" y="6214781"/>
              <a:ext cx="2681538" cy="34825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62C3F3D-6448-4DA4-8E90-B3C212573BEA}"/>
                </a:ext>
              </a:extLst>
            </p:cNvPr>
            <p:cNvSpPr/>
            <p:nvPr/>
          </p:nvSpPr>
          <p:spPr>
            <a:xfrm>
              <a:off x="1088481" y="601472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柱坐标关系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A68459-FC7A-4A00-B236-5B919C8BBC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12FEA-772B-4496-9390-63D6EF78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C0DAB5-DF53-41B4-904C-DE67AC8E1D0C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67" y="919271"/>
            <a:ext cx="4479290" cy="783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56B42E-69C8-472C-8FA0-EB232E8A58EE}"/>
              </a:ext>
            </a:extLst>
          </p:cNvPr>
          <p:cNvSpPr/>
          <p:nvPr/>
        </p:nvSpPr>
        <p:spPr>
          <a:xfrm>
            <a:off x="376272" y="1083432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由于径向速度为零，以及                   ，所以</a:t>
            </a:r>
            <a:endParaRPr lang="en-US"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58429D-6F5C-4F10-B801-1CE4F2E835BF}"/>
                  </a:ext>
                </a:extLst>
              </p:cNvPr>
              <p:cNvSpPr/>
              <p:nvPr/>
            </p:nvSpPr>
            <p:spPr>
              <a:xfrm>
                <a:off x="3276600" y="1103830"/>
                <a:ext cx="1145442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58429D-6F5C-4F10-B801-1CE4F2E83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103830"/>
                <a:ext cx="1145442" cy="414472"/>
              </a:xfrm>
              <a:prstGeom prst="rect">
                <a:avLst/>
              </a:prstGeom>
              <a:blipFill>
                <a:blip r:embed="rId3"/>
                <a:stretch>
                  <a:fillRect t="-108824" r="-48663" b="-17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B6EBDF6-F927-4F14-9D2A-1A3537894616}"/>
              </a:ext>
            </a:extLst>
          </p:cNvPr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89" y="2133600"/>
            <a:ext cx="309731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FC57449-E536-4F12-96DE-5387F5B838BC}"/>
              </a:ext>
            </a:extLst>
          </p:cNvPr>
          <p:cNvSpPr/>
          <p:nvPr/>
        </p:nvSpPr>
        <p:spPr>
          <a:xfrm>
            <a:off x="533400" y="228600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压强梯度表示为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6F154F-629F-4EEC-A543-AF2787B7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190" y="2133599"/>
            <a:ext cx="3981179" cy="41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DD18B5-244E-464E-A6FB-EBA393B34B10}"/>
              </a:ext>
            </a:extLst>
          </p:cNvPr>
          <p:cNvPicPr/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29814"/>
            <a:ext cx="1934751" cy="80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6DB6F7-C49F-4137-8F9A-8B89F922CD03}"/>
              </a:ext>
            </a:extLst>
          </p:cNvPr>
          <p:cNvPicPr/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67" y="3457130"/>
            <a:ext cx="102224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792F4C6-E0E8-4AFE-920D-41E42E7BD0E9}"/>
              </a:ext>
            </a:extLst>
          </p:cNvPr>
          <p:cNvSpPr/>
          <p:nvPr/>
        </p:nvSpPr>
        <p:spPr>
          <a:xfrm>
            <a:off x="457200" y="373432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自由面形成一个角度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9E6BBB-BC54-40E3-9C76-86E986A416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6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5118C-1B30-4E80-8253-BDB2ED69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一点引申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E09E7E-C3C3-4C80-9FBD-FD6659931675}"/>
              </a:ext>
            </a:extLst>
          </p:cNvPr>
          <p:cNvSpPr/>
          <p:nvPr/>
        </p:nvSpPr>
        <p:spPr>
          <a:xfrm>
            <a:off x="457200" y="115461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有无更直接的方法？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5DCE9-561C-476E-99AD-74D1392A30B0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1455"/>
            <a:ext cx="309731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AC3FCF-190E-41C7-98B2-7D7623221B2B}"/>
              </a:ext>
            </a:extLst>
          </p:cNvPr>
          <p:cNvSpPr/>
          <p:nvPr/>
        </p:nvSpPr>
        <p:spPr>
          <a:xfrm>
            <a:off x="1215866" y="2438400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第二项其实来自于离心加速度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7A5B241-3795-4A11-931C-58D00C1A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3" y="3048000"/>
            <a:ext cx="4922348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173483-3A5A-4AB9-8CAB-ABBE7B3D35E1}"/>
              </a:ext>
            </a:extLst>
          </p:cNvPr>
          <p:cNvSpPr/>
          <p:nvPr/>
        </p:nvSpPr>
        <p:spPr>
          <a:xfrm>
            <a:off x="1447800" y="6307823"/>
            <a:ext cx="3081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保罗⸱ 狄拉克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Dirac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B102B1-9D42-43D2-AFD1-71F852CC2A41}"/>
              </a:ext>
            </a:extLst>
          </p:cNvPr>
          <p:cNvSpPr/>
          <p:nvPr/>
        </p:nvSpPr>
        <p:spPr>
          <a:xfrm>
            <a:off x="6248400" y="1447800"/>
            <a:ext cx="5334000" cy="3386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“原先，我只对完全正确的方程感兴趣。然而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我所接受的工程训练教导我要容许近似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，有时候我能够从这些理论中发现惊人的美，即使它是以近似为基础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如果没有这些来自工程学的训练，我或许无法在后来的研究作出任何成果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我持续在之后的工作运用这些不完全严谨的工程数学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，我相信你们可以从我后来的文章中看出来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那些要求所有计算推导上完全精确的数学家很难在物理上走得很远。”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57DE06-46A2-4810-89E6-A30F03D09A9C}"/>
              </a:ext>
            </a:extLst>
          </p:cNvPr>
          <p:cNvSpPr/>
          <p:nvPr/>
        </p:nvSpPr>
        <p:spPr>
          <a:xfrm>
            <a:off x="6400800" y="5383755"/>
            <a:ext cx="518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“我认为，未来的正确路线在于不要力求数学的严密，而是要在实际例子中去获取方法。”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211E9E-B9C1-4347-9953-9C250A3D6C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3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457200" y="184175"/>
            <a:ext cx="967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kern="1000" spc="-150" dirty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从控制体 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(control volume) </a:t>
            </a:r>
            <a:r>
              <a:rPr lang="zh-CN" altLang="en-US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到流体微元 </a:t>
            </a:r>
            <a:r>
              <a:rPr lang="en-US" altLang="zh-CN" sz="2800" b="1" kern="1000" spc="-150" dirty="0">
                <a:ln w="1905"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(differential element)</a:t>
            </a:r>
            <a:endParaRPr lang="en-US" altLang="zh-CN" sz="2800" b="1" kern="1000" spc="-150" dirty="0">
              <a:ln w="1905"/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524000"/>
            <a:ext cx="10287000" cy="259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en-US" altLang="zh-CN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kumimoji="1" lang="zh-CN" altLang="en-US" sz="28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控制体                         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流体微元</a:t>
            </a:r>
            <a:endParaRPr kumimoji="1" lang="en-US" altLang="zh-CN" sz="2800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kumimoji="1" lang="en-US" altLang="zh-CN" sz="2200" kern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不关心细节          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从另一种角度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穿过表面的物理量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导出微分方程</a:t>
            </a:r>
            <a:endParaRPr kumimoji="1" lang="en-US" altLang="zh-CN" sz="2200" kern="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kumimoji="1" lang="zh-CN" altLang="en-US" sz="22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物理量的总变化                          </a:t>
            </a:r>
            <a:r>
              <a:rPr kumimoji="1" lang="zh-CN" altLang="en-US" sz="22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理解各种物理量变化机制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07AFA7-47B2-482A-AA40-7CA41FAE4DCE}"/>
              </a:ext>
            </a:extLst>
          </p:cNvPr>
          <p:cNvSpPr/>
          <p:nvPr/>
        </p:nvSpPr>
        <p:spPr>
          <a:xfrm>
            <a:off x="1905000" y="4387118"/>
            <a:ext cx="4390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kern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积分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微分</a:t>
            </a:r>
            <a:endParaRPr lang="en-US" sz="28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A4847D6-D818-463B-A0CF-0DED0EA8C190}"/>
              </a:ext>
            </a:extLst>
          </p:cNvPr>
          <p:cNvCxnSpPr/>
          <p:nvPr/>
        </p:nvCxnSpPr>
        <p:spPr>
          <a:xfrm>
            <a:off x="3164768" y="4648728"/>
            <a:ext cx="1871410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5C099A-E167-4FC7-AB3C-C1B4174157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F2E74-88A9-41BE-8B6C-E5BCD877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/>
              <a:t>伯努利方程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8BB29B-EBD2-48B1-A1BD-0278D588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43" y="1066800"/>
            <a:ext cx="6935314" cy="428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6A5B7B-1BBF-40DA-8E2E-C34EDF4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557200"/>
            <a:ext cx="2768998" cy="4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C3AF3-F160-491C-89E0-8410B600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5593200"/>
            <a:ext cx="2432004" cy="43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82D419-52E3-4C59-ABE1-C225634F56E8}"/>
              </a:ext>
            </a:extLst>
          </p:cNvPr>
          <p:cNvSpPr/>
          <p:nvPr/>
        </p:nvSpPr>
        <p:spPr>
          <a:xfrm>
            <a:off x="9448800" y="2209800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流线坐标</a:t>
            </a:r>
            <a:endParaRPr kumimoji="1" lang="en-US" altLang="zh-CN" sz="20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（法向和切向）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B18C01-8579-4086-9111-145F966247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3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F1838-7855-4881-AA6D-4E5F3CAD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4ED47-7108-43E0-94C6-8701DBEF26FE}"/>
              </a:ext>
            </a:extLst>
          </p:cNvPr>
          <p:cNvSpPr/>
          <p:nvPr/>
        </p:nvSpPr>
        <p:spPr>
          <a:xfrm>
            <a:off x="457200" y="12192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速度沿流线的随体导数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E69EF4-378D-4A1B-A318-26B77CA8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41255"/>
            <a:ext cx="2880001" cy="75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23CB62-46A9-471F-AAE7-AB64B1B66F6A}"/>
              </a:ext>
            </a:extLst>
          </p:cNvPr>
          <p:cNvSpPr/>
          <p:nvPr/>
        </p:nvSpPr>
        <p:spPr>
          <a:xfrm>
            <a:off x="457199" y="198120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由于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C29928-EAAC-4754-A614-ED41B1AA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46453"/>
            <a:ext cx="1706880" cy="370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62A082-7628-4ED6-82E5-D4F65430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83" y="2695335"/>
            <a:ext cx="1533913" cy="50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6E2117-2C0E-4ADE-A499-F3F259AFE37D}"/>
              </a:ext>
            </a:extLst>
          </p:cNvPr>
          <p:cNvSpPr/>
          <p:nvPr/>
        </p:nvSpPr>
        <p:spPr>
          <a:xfrm>
            <a:off x="533400" y="280718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3FADEF-D32B-4EAC-9FA6-267C90D57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83" y="3636118"/>
            <a:ext cx="2020389" cy="5573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F815B0-3B65-41BD-88A8-8646BCE1CD46}"/>
              </a:ext>
            </a:extLst>
          </p:cNvPr>
          <p:cNvSpPr/>
          <p:nvPr/>
        </p:nvSpPr>
        <p:spPr>
          <a:xfrm>
            <a:off x="533400" y="3714737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流线坐标上的压强梯度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3E7002-F39E-4660-A26C-8AB3535A5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1591841"/>
            <a:ext cx="2119088" cy="7406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B0D0AB-8944-4FF8-8A13-1CAC14236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524439"/>
            <a:ext cx="8028222" cy="864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353DA1-DC04-4070-8CF8-E692053ADA39}"/>
              </a:ext>
            </a:extLst>
          </p:cNvPr>
          <p:cNvSpPr/>
          <p:nvPr/>
        </p:nvSpPr>
        <p:spPr>
          <a:xfrm>
            <a:off x="414388" y="4874898"/>
            <a:ext cx="4900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根据欧拉方程，写出流线切向方向</a:t>
            </a:r>
            <a:r>
              <a:rPr kumimoji="1" lang="en-US" altLang="zh-CN" sz="20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的方程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0CE8D3-D9E7-4C42-B47D-BB090F605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7183" y="2652412"/>
            <a:ext cx="363680" cy="6364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447DB0-2CB2-46C5-983A-8AB9939A57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0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F9238-0E20-4D96-A7A1-498CBE0F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0F42B-57F4-4A0C-A566-988D7356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0"/>
            <a:ext cx="4251787" cy="43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8F55F8-4C0B-4F85-B955-6C9B23F599DF}"/>
              </a:ext>
            </a:extLst>
          </p:cNvPr>
          <p:cNvSpPr/>
          <p:nvPr/>
        </p:nvSpPr>
        <p:spPr>
          <a:xfrm>
            <a:off x="533400" y="121920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由于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DB5A3B-C82B-4668-BD7B-DD254CBB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904999"/>
            <a:ext cx="5705278" cy="756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8764733-9906-4480-8722-42F8AE554272}"/>
              </a:ext>
            </a:extLst>
          </p:cNvPr>
          <p:cNvSpPr/>
          <p:nvPr/>
        </p:nvSpPr>
        <p:spPr>
          <a:xfrm>
            <a:off x="533400" y="203151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2C44E7-A665-4CAB-A54C-F258EB12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853047"/>
            <a:ext cx="2385130" cy="432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7B5AAFA-76B1-4FDA-A349-440AA713F6BA}"/>
              </a:ext>
            </a:extLst>
          </p:cNvPr>
          <p:cNvSpPr/>
          <p:nvPr/>
        </p:nvSpPr>
        <p:spPr>
          <a:xfrm>
            <a:off x="533400" y="2884937"/>
            <a:ext cx="3653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让重力作用于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方向向下，则有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914E02-0EA2-45D5-BB68-B4FA3B4816F2}"/>
              </a:ext>
            </a:extLst>
          </p:cNvPr>
          <p:cNvSpPr/>
          <p:nvPr/>
        </p:nvSpPr>
        <p:spPr>
          <a:xfrm>
            <a:off x="533400" y="3591726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对稳态流动，积分为常数，即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D99EAD-55BC-40BA-8713-CEE18BB7C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20" y="3397775"/>
            <a:ext cx="3110595" cy="82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914162-D9AF-4091-9488-67286D2B1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550674"/>
            <a:ext cx="5416570" cy="17790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FD70C93-7B6E-4423-BBBA-85CB217BF31C}"/>
              </a:ext>
            </a:extLst>
          </p:cNvPr>
          <p:cNvSpPr/>
          <p:nvPr/>
        </p:nvSpPr>
        <p:spPr>
          <a:xfrm>
            <a:off x="1550157" y="5040105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使用条件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2583C5-479D-4056-A8D7-59DB2F2F4E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14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D2A6C-4C13-49D9-8CB9-FB2F4EAE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A062C-1287-4FAA-8B4B-859DC2405CC2}"/>
              </a:ext>
            </a:extLst>
          </p:cNvPr>
          <p:cNvSpPr txBox="1"/>
          <p:nvPr/>
        </p:nvSpPr>
        <p:spPr>
          <a:xfrm>
            <a:off x="609600" y="2069167"/>
            <a:ext cx="8153400" cy="279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掌握流体微元概念和应用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熟悉微分形式的连续性方程、纳维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斯托克斯方程、欧拉方程。不同坐标下的方程要了解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应用微分方程求解具体流动问题的解析解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流线上伯努利方程的推导和含义</a:t>
            </a:r>
            <a:endParaRPr lang="en-US" altLang="zh-CN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11244E-563D-4B4C-A890-5A6C261A30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16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0FE5-9014-4AC6-9BA7-98942159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D0E2CE-6659-4967-9794-F71480527B1B}"/>
              </a:ext>
            </a:extLst>
          </p:cNvPr>
          <p:cNvSpPr txBox="1"/>
          <p:nvPr/>
        </p:nvSpPr>
        <p:spPr>
          <a:xfrm>
            <a:off x="990600" y="1752600"/>
            <a:ext cx="58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8.2</a:t>
            </a:r>
            <a:r>
              <a:rPr lang="zh-CN" altLang="en-US" sz="2400"/>
              <a:t>、</a:t>
            </a:r>
            <a:r>
              <a:rPr lang="en-US" altLang="zh-CN" sz="2400"/>
              <a:t>8.12</a:t>
            </a:r>
            <a:r>
              <a:rPr lang="zh-CN" altLang="en-US" sz="2400" dirty="0"/>
              <a:t>、</a:t>
            </a:r>
            <a:r>
              <a:rPr lang="en-US" altLang="zh-CN" sz="2400" dirty="0"/>
              <a:t>9.9</a:t>
            </a:r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BBDE4-ACDC-446F-A680-ABA96D3ED202}"/>
              </a:ext>
            </a:extLst>
          </p:cNvPr>
          <p:cNvSpPr/>
          <p:nvPr/>
        </p:nvSpPr>
        <p:spPr>
          <a:xfrm>
            <a:off x="914400" y="3733800"/>
            <a:ext cx="4163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复习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-Stokes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方程的推导过程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E62371-6916-4471-9A90-61F00964BE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8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FACA7-97F8-4A12-9867-6F980268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45" y="257632"/>
            <a:ext cx="11416713" cy="430887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1</a:t>
            </a:r>
            <a:r>
              <a:rPr lang="zh-CN" altLang="en-US" sz="2800" dirty="0"/>
              <a:t>：等截面圆管内充分发展的层流流动</a:t>
            </a:r>
            <a:endParaRPr 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BDD23E-B587-4780-BD38-826679CBD60C}"/>
              </a:ext>
            </a:extLst>
          </p:cNvPr>
          <p:cNvSpPr/>
          <p:nvPr/>
        </p:nvSpPr>
        <p:spPr>
          <a:xfrm>
            <a:off x="358510" y="1219200"/>
            <a:ext cx="80234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Fully developed</a:t>
            </a:r>
            <a:r>
              <a:rPr kumimoji="1" lang="zh-CN" altLang="en-US" sz="2400" kern="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速度分布不随流向位置变化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kern="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kumimoji="1" 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充分开展  ？</a:t>
            </a:r>
            <a:endParaRPr kumimoji="1" lang="en-US" altLang="zh-CN" sz="24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kumimoji="1" 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  √</a:t>
            </a:r>
            <a:endParaRPr kumimoji="1" lang="en-US" altLang="zh-CN" sz="24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kumimoji="1" lang="en-US" sz="24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602" name="Picture 2" descr="查看源图像">
            <a:extLst>
              <a:ext uri="{FF2B5EF4-FFF2-40B4-BE49-F238E27FC236}">
                <a16:creationId xmlns:a16="http://schemas.microsoft.com/office/drawing/2014/main" id="{5981882F-C5C0-452C-A137-447AE66B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75" y="1828800"/>
            <a:ext cx="53149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A120D-DBAB-4BC2-9126-ED44683FAB4D}"/>
              </a:ext>
            </a:extLst>
          </p:cNvPr>
          <p:cNvSpPr/>
          <p:nvPr/>
        </p:nvSpPr>
        <p:spPr>
          <a:xfrm>
            <a:off x="4191000" y="2558028"/>
            <a:ext cx="23182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入口效应 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Entrance effect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 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80619A-B297-4DD6-A768-6AD0ECAB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403812"/>
            <a:ext cx="8039866" cy="216395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27A3E-2190-4A2B-93A6-084FFDC5E6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1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17378-A42A-4ED6-B353-3691D938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3ED83-8DCE-4EB8-8D22-BF64D9EA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" y="1752600"/>
            <a:ext cx="6541373" cy="2821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6D5B84-60FF-4369-8E31-11BDD3C5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741394"/>
            <a:ext cx="4191000" cy="29393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4AB43-FD4B-45F8-8DCB-CFB01014F2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6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B952D-D290-4D3C-94A3-16EFD856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473C68-3A9F-4010-84EE-00C75693C644}"/>
              </a:ext>
            </a:extLst>
          </p:cNvPr>
          <p:cNvSpPr/>
          <p:nvPr/>
        </p:nvSpPr>
        <p:spPr>
          <a:xfrm>
            <a:off x="533400" y="1066800"/>
            <a:ext cx="1915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方向动量守恒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D610E-FD5C-42B8-B228-0AF44D23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082208"/>
            <a:ext cx="5069431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2ECDF6-306E-488B-B2B9-98018746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8" y="2133600"/>
            <a:ext cx="8901824" cy="54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3AD566-CECA-406C-9D8E-DBE0EEEF9256}"/>
              </a:ext>
            </a:extLst>
          </p:cNvPr>
          <p:cNvSpPr/>
          <p:nvPr/>
        </p:nvSpPr>
        <p:spPr>
          <a:xfrm>
            <a:off x="387645" y="2133600"/>
            <a:ext cx="2300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在微元上计算各项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略去高阶项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A153E2-CC08-4146-BF57-D3529F6D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33" y="2751590"/>
            <a:ext cx="7213087" cy="68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9192C0-B871-494A-830C-7B8E99F39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062" y="3809999"/>
            <a:ext cx="2542904" cy="7946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E17E8BD-7C67-4874-8AFB-BA5F6F93710D}"/>
              </a:ext>
            </a:extLst>
          </p:cNvPr>
          <p:cNvSpPr/>
          <p:nvPr/>
        </p:nvSpPr>
        <p:spPr>
          <a:xfrm>
            <a:off x="533400" y="400727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稳态流动，有</a:t>
            </a:r>
            <a:endParaRPr 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3B3DEB-549E-4D0F-8FF0-B858A701F4BD}"/>
              </a:ext>
            </a:extLst>
          </p:cNvPr>
          <p:cNvSpPr/>
          <p:nvPr/>
        </p:nvSpPr>
        <p:spPr>
          <a:xfrm>
            <a:off x="533400" y="49530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充分发展流动，有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A82678-00EE-4494-9824-7A94B8B2C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377" y="4953000"/>
            <a:ext cx="4872920" cy="46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F32F0E-A5BA-4942-BBE8-4ABC424C4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89" y="5013718"/>
            <a:ext cx="557349" cy="2786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5D4DD5-EE1B-41EC-80A6-45D147D35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755" y="5894784"/>
            <a:ext cx="8666426" cy="576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6827D10-3562-4954-82E1-D81D535F9194}"/>
              </a:ext>
            </a:extLst>
          </p:cNvPr>
          <p:cNvSpPr/>
          <p:nvPr/>
        </p:nvSpPr>
        <p:spPr>
          <a:xfrm>
            <a:off x="512708" y="590324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各项代入第一个方程，</a:t>
            </a:r>
            <a:endParaRPr kumimoji="1"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</a:t>
            </a:r>
            <a:endParaRPr 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424CD7-B0E0-4FFA-BF9C-34E96B57B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2D811-A7B2-4E89-8032-D8C22B4E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DE78EA-0C4E-4C87-8A96-F7DC2ED71035}"/>
                  </a:ext>
                </a:extLst>
              </p:cNvPr>
              <p:cNvSpPr/>
              <p:nvPr/>
            </p:nvSpPr>
            <p:spPr>
              <a:xfrm>
                <a:off x="5144349" y="1974476"/>
                <a:ext cx="48089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0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注意，这里</a:t>
                </a:r>
                <a:r>
                  <a:rPr kumimoji="1" lang="en-US" altLang="zh-CN" sz="20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1" lang="zh-CN" altLang="en-US" sz="20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kumimoji="1" lang="en-US" altLang="zh-CN" sz="20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1" lang="zh-CN" altLang="en-US" sz="20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的函数，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zh-CN" altLang="en-US" sz="20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20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𝑟𝑥</m:t>
                        </m:r>
                      </m:sub>
                    </m:sSub>
                    <m:r>
                      <a:rPr kumimoji="1" lang="zh-CN" altLang="en-US" sz="20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kumimoji="1" lang="en-US" altLang="zh-CN" sz="20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zh-CN" altLang="en-US" sz="20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的函数！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DE78EA-0C4E-4C87-8A96-F7DC2ED71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49" y="1974476"/>
                <a:ext cx="4808945" cy="400110"/>
              </a:xfrm>
              <a:prstGeom prst="rect">
                <a:avLst/>
              </a:prstGeom>
              <a:blipFill>
                <a:blip r:embed="rId3"/>
                <a:stretch>
                  <a:fillRect l="-127" t="-10606" r="-63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88AB87-72A6-4BED-987C-17B47C843542}"/>
              </a:ext>
            </a:extLst>
          </p:cNvPr>
          <p:cNvGrpSpPr/>
          <p:nvPr/>
        </p:nvGrpSpPr>
        <p:grpSpPr>
          <a:xfrm>
            <a:off x="533400" y="1837266"/>
            <a:ext cx="4309339" cy="687977"/>
            <a:chOff x="533400" y="1837266"/>
            <a:chExt cx="4309339" cy="6879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14AE4F4-4A2E-41A3-A6F2-59C69A0D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1837266"/>
              <a:ext cx="2556739" cy="68797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0E880B9-2A82-4827-A5D8-119D5EEC12AD}"/>
                </a:ext>
              </a:extLst>
            </p:cNvPr>
            <p:cNvSpPr/>
            <p:nvPr/>
          </p:nvSpPr>
          <p:spPr>
            <a:xfrm>
              <a:off x="533400" y="1974476"/>
              <a:ext cx="1531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 求极限，有</a:t>
              </a:r>
              <a:endParaRPr lang="en-US" sz="2000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39364E-2196-4AEC-BF58-7008F0CA1146}"/>
              </a:ext>
            </a:extLst>
          </p:cNvPr>
          <p:cNvGrpSpPr/>
          <p:nvPr/>
        </p:nvGrpSpPr>
        <p:grpSpPr>
          <a:xfrm>
            <a:off x="533400" y="2588848"/>
            <a:ext cx="7288306" cy="584391"/>
            <a:chOff x="533400" y="2588848"/>
            <a:chExt cx="7288306" cy="58439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FE7934-B400-48E2-AB3D-38D8AE034CC9}"/>
                </a:ext>
              </a:extLst>
            </p:cNvPr>
            <p:cNvSpPr/>
            <p:nvPr/>
          </p:nvSpPr>
          <p:spPr>
            <a:xfrm>
              <a:off x="533400" y="2711714"/>
              <a:ext cx="53142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在充分发展流动中，流向压力梯度为常数，即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23B721D-3728-4C44-BC88-400F82EC69AA}"/>
                    </a:ext>
                  </a:extLst>
                </p:cNvPr>
                <p:cNvSpPr txBox="1"/>
                <p:nvPr/>
              </p:nvSpPr>
              <p:spPr>
                <a:xfrm>
                  <a:off x="5638800" y="2588848"/>
                  <a:ext cx="2182906" cy="5843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const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23B721D-3728-4C44-BC88-400F82EC6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2588848"/>
                  <a:ext cx="2182906" cy="5843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257653-2966-4259-89D6-DEDE27DB4A57}"/>
              </a:ext>
            </a:extLst>
          </p:cNvPr>
          <p:cNvGrpSpPr/>
          <p:nvPr/>
        </p:nvGrpSpPr>
        <p:grpSpPr>
          <a:xfrm>
            <a:off x="513229" y="3241873"/>
            <a:ext cx="4631120" cy="789890"/>
            <a:chOff x="513229" y="3241873"/>
            <a:chExt cx="4631120" cy="78989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5338B1-E5E9-4E80-B504-0136E1B9A56D}"/>
                </a:ext>
              </a:extLst>
            </p:cNvPr>
            <p:cNvSpPr/>
            <p:nvPr/>
          </p:nvSpPr>
          <p:spPr>
            <a:xfrm>
              <a:off x="513229" y="3436763"/>
              <a:ext cx="18085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对</a:t>
              </a:r>
              <a:r>
                <a:rPr kumimoji="1" lang="en-US" altLang="zh-CN" sz="2000" i="1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求积分，有</a:t>
              </a:r>
              <a:endParaRPr lang="en-US" sz="20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92E3C11-51B3-4961-AF1D-120CD7EE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7065" y="3241873"/>
              <a:ext cx="2407284" cy="78989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329DF0-C523-4869-A58B-8B793790102A}"/>
              </a:ext>
            </a:extLst>
          </p:cNvPr>
          <p:cNvGrpSpPr/>
          <p:nvPr/>
        </p:nvGrpSpPr>
        <p:grpSpPr>
          <a:xfrm>
            <a:off x="494955" y="4288620"/>
            <a:ext cx="7514874" cy="837222"/>
            <a:chOff x="494955" y="4288620"/>
            <a:chExt cx="7514874" cy="83722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27CB863-4EFD-494D-9E5A-4B84D5437E04}"/>
                </a:ext>
              </a:extLst>
            </p:cNvPr>
            <p:cNvSpPr/>
            <p:nvPr/>
          </p:nvSpPr>
          <p:spPr>
            <a:xfrm>
              <a:off x="494955" y="4475054"/>
              <a:ext cx="5663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i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r=0</a:t>
              </a:r>
              <a:r>
                <a:rPr kumimoji="1" lang="zh-CN" altLang="en-US" sz="20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处，剪应力不可能无穷大，所以</a:t>
              </a:r>
              <a:r>
                <a:rPr kumimoji="1" lang="en-US" altLang="zh-CN" sz="20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12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00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必为零，得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CCD1C8-0020-43CC-97A7-8560CA85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8400" y="4288620"/>
              <a:ext cx="1761429" cy="837222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82ACF19-D94C-43B2-81F5-6A17C6869964}"/>
              </a:ext>
            </a:extLst>
          </p:cNvPr>
          <p:cNvGrpSpPr/>
          <p:nvPr/>
        </p:nvGrpSpPr>
        <p:grpSpPr>
          <a:xfrm>
            <a:off x="456019" y="5132308"/>
            <a:ext cx="9086801" cy="800865"/>
            <a:chOff x="456019" y="5132308"/>
            <a:chExt cx="9086801" cy="80086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B869591-8B2A-4861-A646-E3C1C371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5355" y="5261690"/>
              <a:ext cx="1420645" cy="62977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F147AB-E6C2-4F16-B2D3-A208F1001F44}"/>
                </a:ext>
              </a:extLst>
            </p:cNvPr>
            <p:cNvSpPr/>
            <p:nvPr/>
          </p:nvSpPr>
          <p:spPr>
            <a:xfrm>
              <a:off x="456019" y="5376520"/>
              <a:ext cx="67890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牛顿流体存在剪应力与剪应变关系式                       ，所以有</a:t>
              </a:r>
              <a:endParaRPr lang="en-US" sz="2000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4EF8C34-A70A-4599-BC97-A18812B3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4203" y="5132308"/>
              <a:ext cx="1998617" cy="80086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B315B05-9EAD-487A-8012-28A31EF3F952}"/>
              </a:ext>
            </a:extLst>
          </p:cNvPr>
          <p:cNvGrpSpPr/>
          <p:nvPr/>
        </p:nvGrpSpPr>
        <p:grpSpPr>
          <a:xfrm>
            <a:off x="513229" y="947720"/>
            <a:ext cx="8013026" cy="837066"/>
            <a:chOff x="513229" y="947720"/>
            <a:chExt cx="8013026" cy="8370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56D51-6539-4C67-B1B4-654A2D62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4369" y="947720"/>
              <a:ext cx="4961886" cy="83706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6A83D-23B0-4BB5-B47F-085AD1974B1A}"/>
                </a:ext>
              </a:extLst>
            </p:cNvPr>
            <p:cNvSpPr/>
            <p:nvPr/>
          </p:nvSpPr>
          <p:spPr>
            <a:xfrm>
              <a:off x="513229" y="1162301"/>
              <a:ext cx="2813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0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两边除以                 ，得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DDF4899-645E-4CBE-A28B-11791569A95A}"/>
                    </a:ext>
                  </a:extLst>
                </p:cNvPr>
                <p:cNvSpPr txBox="1"/>
                <p:nvPr/>
              </p:nvSpPr>
              <p:spPr>
                <a:xfrm>
                  <a:off x="1658354" y="1200901"/>
                  <a:ext cx="10561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DDF4899-645E-4CBE-A28B-11791569A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354" y="1200901"/>
                  <a:ext cx="1056187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5202" r="-2890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A911067-C933-4B75-BB39-57F1B85D59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8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11D5-15C6-4C46-93CF-011A6197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E2476-40C2-425D-809A-EC05F465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937124"/>
            <a:ext cx="1998617" cy="8008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C91338-96C7-49EF-9E8E-AB9D0B955905}"/>
              </a:ext>
            </a:extLst>
          </p:cNvPr>
          <p:cNvSpPr/>
          <p:nvPr/>
        </p:nvSpPr>
        <p:spPr>
          <a:xfrm>
            <a:off x="457200" y="12192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对上式再一次积分，有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C8B647-5AEB-42B5-83B6-3B9B7578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034336"/>
            <a:ext cx="2438400" cy="7698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41CCB9-1F53-411C-9242-4A68AD552D54}"/>
              </a:ext>
            </a:extLst>
          </p:cNvPr>
          <p:cNvSpPr/>
          <p:nvPr/>
        </p:nvSpPr>
        <p:spPr>
          <a:xfrm>
            <a:off x="457200" y="1905000"/>
            <a:ext cx="4846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考虑到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r=R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壁面处的无滑移速度条件，得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116130-72ED-46CF-9F22-E54D2E0A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27" y="1685925"/>
            <a:ext cx="1931120" cy="7698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8CC13-8991-4EFA-87C4-0ECF63B1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71" y="2421555"/>
            <a:ext cx="3224935" cy="7363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8E0818D-9F87-4315-B8BB-E4DF825FF314}"/>
              </a:ext>
            </a:extLst>
          </p:cNvPr>
          <p:cNvSpPr/>
          <p:nvPr/>
        </p:nvSpPr>
        <p:spPr>
          <a:xfrm>
            <a:off x="488964" y="255503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得到抛物型速度分布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67A73A-2419-49C6-AC25-C2ADD3B85FEC}"/>
              </a:ext>
            </a:extLst>
          </p:cNvPr>
          <p:cNvSpPr/>
          <p:nvPr/>
        </p:nvSpPr>
        <p:spPr>
          <a:xfrm>
            <a:off x="6705600" y="258968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或者</a:t>
            </a:r>
            <a:endParaRPr 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3E1586-2E73-41C5-A309-870A2AF26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76" y="2323093"/>
            <a:ext cx="3331830" cy="864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1484C46-E535-4CF1-8D51-6037695C725C}"/>
              </a:ext>
            </a:extLst>
          </p:cNvPr>
          <p:cNvSpPr/>
          <p:nvPr/>
        </p:nvSpPr>
        <p:spPr>
          <a:xfrm>
            <a:off x="381000" y="3410183"/>
            <a:ext cx="3470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r=0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通道中心，速度最大，有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BFB017-3384-4382-84AF-742F3A215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165" y="3274360"/>
            <a:ext cx="1898469" cy="6792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C0B694C-9B8F-4B48-915E-98286F375CAC}"/>
              </a:ext>
            </a:extLst>
          </p:cNvPr>
          <p:cNvSpPr/>
          <p:nvPr/>
        </p:nvSpPr>
        <p:spPr>
          <a:xfrm>
            <a:off x="5797636" y="3400039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速度分布又写成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C62435-0156-4B69-B732-B78DF2DD5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889" y="3290198"/>
            <a:ext cx="2403032" cy="7484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946434-F9BF-4B18-9B52-6E673470A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291" y="4038600"/>
            <a:ext cx="3131418" cy="87871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318ADB4-5FBD-42EC-B922-85C3498EB3A8}"/>
              </a:ext>
            </a:extLst>
          </p:cNvPr>
          <p:cNvSpPr/>
          <p:nvPr/>
        </p:nvSpPr>
        <p:spPr>
          <a:xfrm>
            <a:off x="293053" y="4262988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用上一讲的管道平均速度与最大速度的关系式，有</a:t>
            </a:r>
            <a:endParaRPr 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B76BC8-94D7-46F9-B29A-548543B81040}"/>
              </a:ext>
            </a:extLst>
          </p:cNvPr>
          <p:cNvSpPr/>
          <p:nvPr/>
        </p:nvSpPr>
        <p:spPr>
          <a:xfrm>
            <a:off x="349624" y="500601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压力梯度用平均速度表示，有</a:t>
            </a:r>
            <a:endParaRPr lang="en-US" sz="2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02A1062-F42F-49F6-ADE0-E6BD90EFB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348" y="4828441"/>
            <a:ext cx="2956320" cy="713595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D7345F-31A9-497E-988A-F0D2DF1A5403}"/>
              </a:ext>
            </a:extLst>
          </p:cNvPr>
          <p:cNvCxnSpPr/>
          <p:nvPr/>
        </p:nvCxnSpPr>
        <p:spPr>
          <a:xfrm>
            <a:off x="9525000" y="1804174"/>
            <a:ext cx="25146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8FFF968-D91E-4A23-88A0-7688E19C1EA1}"/>
              </a:ext>
            </a:extLst>
          </p:cNvPr>
          <p:cNvSpPr/>
          <p:nvPr/>
        </p:nvSpPr>
        <p:spPr>
          <a:xfrm>
            <a:off x="3851822" y="5857680"/>
            <a:ext cx="5070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Hagan-Poiseuille equation,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海根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泊肃叶方程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9437A1-53FC-4B18-8C68-EE49ED111A98}"/>
              </a:ext>
            </a:extLst>
          </p:cNvPr>
          <p:cNvCxnSpPr/>
          <p:nvPr/>
        </p:nvCxnSpPr>
        <p:spPr>
          <a:xfrm>
            <a:off x="4071927" y="5638800"/>
            <a:ext cx="306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CA4F648-6C7D-45A9-BDBE-349E99EA4CB3}"/>
              </a:ext>
            </a:extLst>
          </p:cNvPr>
          <p:cNvSpPr txBox="1"/>
          <p:nvPr/>
        </p:nvSpPr>
        <p:spPr>
          <a:xfrm>
            <a:off x="8377152" y="520606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如何用到管道流动？</a:t>
            </a:r>
            <a:endParaRPr 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82D4E063-D332-46BB-AA2A-431219700D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3" grpId="0"/>
      <p:bldP spid="15" grpId="0"/>
      <p:bldP spid="18" grpId="0"/>
      <p:bldP spid="19" grpId="0"/>
      <p:bldP spid="23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9103</TotalTime>
  <Words>1488</Words>
  <Application>Microsoft Office PowerPoint</Application>
  <PresentationFormat>宽屏</PresentationFormat>
  <Paragraphs>268</Paragraphs>
  <Slides>44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黑体</vt:lpstr>
      <vt:lpstr>华文中宋</vt:lpstr>
      <vt:lpstr>楷体_GB2312</vt:lpstr>
      <vt:lpstr>宋体</vt:lpstr>
      <vt:lpstr>Microsoft YaHei</vt:lpstr>
      <vt:lpstr>Microsoft YaHei</vt:lpstr>
      <vt:lpstr>Calibri</vt:lpstr>
      <vt:lpstr>Cambria Math</vt:lpstr>
      <vt:lpstr>Times New Roman</vt:lpstr>
      <vt:lpstr>Wingdings</vt:lpstr>
      <vt:lpstr>Office Theme</vt:lpstr>
      <vt:lpstr>公式</vt:lpstr>
      <vt:lpstr>第4讲（第8-9章）  层流流动问题分析</vt:lpstr>
      <vt:lpstr>PowerPoint 演示文稿</vt:lpstr>
      <vt:lpstr>PowerPoint 演示文稿</vt:lpstr>
      <vt:lpstr>PowerPoint 演示文稿</vt:lpstr>
      <vt:lpstr>例1：等截面圆管内充分发展的层流流动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例2：牛顿流体沿倾斜平面向下的层流流动</vt:lpstr>
      <vt:lpstr>PowerPoint 演示文稿</vt:lpstr>
      <vt:lpstr>PowerPoint 演示文稿</vt:lpstr>
      <vt:lpstr>PowerPoint 演示文稿</vt:lpstr>
      <vt:lpstr>2.流体流动的微分方程式</vt:lpstr>
      <vt:lpstr>PowerPoint 演示文稿</vt:lpstr>
      <vt:lpstr>PowerPoint 演示文稿</vt:lpstr>
      <vt:lpstr>PowerPoint 演示文稿</vt:lpstr>
      <vt:lpstr>纳维-斯托克斯方程 (Navier-Stokes equations)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有关随体导数（全导数）的概念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例3：垂直平板间的不可压缩牛顿流体定常流动分析</vt:lpstr>
      <vt:lpstr>PowerPoint 演示文稿</vt:lpstr>
      <vt:lpstr>PowerPoint 演示文稿</vt:lpstr>
      <vt:lpstr>例4：无黏流体旋转流动的自由面(free surface)分析</vt:lpstr>
      <vt:lpstr>PowerPoint 演示文稿</vt:lpstr>
      <vt:lpstr>PowerPoint 演示文稿</vt:lpstr>
      <vt:lpstr>一点引申</vt:lpstr>
      <vt:lpstr>伯努利方程</vt:lpstr>
      <vt:lpstr>PowerPoint 演示文稿</vt:lpstr>
      <vt:lpstr>PowerPoint 演示文稿</vt:lpstr>
      <vt:lpstr>总结</vt:lpstr>
      <vt:lpstr>课后作业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liyong</dc:creator>
  <cp:lastModifiedBy>s ss</cp:lastModifiedBy>
  <cp:revision>421</cp:revision>
  <cp:lastPrinted>2021-03-27T15:46:54Z</cp:lastPrinted>
  <dcterms:created xsi:type="dcterms:W3CDTF">2019-09-29T01:37:25Z</dcterms:created>
  <dcterms:modified xsi:type="dcterms:W3CDTF">2023-03-26T07:53:02Z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2019-09-29T00:00:00Z</vt:filetime>
  </property>
</Properties>
</file>